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media/image22.JPG" ContentType="image/jpeg"/>
  <Override PartName="/ppt/media/image24.JPG" ContentType="image/jpeg"/>
  <Override PartName="/ppt/media/image33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8.jpg" ContentType="image/jpeg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2" r:id="rId3"/>
  </p:sldMasterIdLst>
  <p:sldIdLst>
    <p:sldId id="256" r:id="rId4"/>
    <p:sldId id="257" r:id="rId5"/>
    <p:sldId id="258" r:id="rId6"/>
    <p:sldId id="259" r:id="rId7"/>
    <p:sldId id="325" r:id="rId8"/>
    <p:sldId id="260" r:id="rId9"/>
    <p:sldId id="261" r:id="rId10"/>
    <p:sldId id="262" r:id="rId11"/>
    <p:sldId id="327" r:id="rId12"/>
    <p:sldId id="328" r:id="rId13"/>
    <p:sldId id="329" r:id="rId14"/>
    <p:sldId id="330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263" r:id="rId23"/>
    <p:sldId id="339" r:id="rId24"/>
    <p:sldId id="340" r:id="rId25"/>
    <p:sldId id="341" r:id="rId26"/>
    <p:sldId id="342" r:id="rId27"/>
    <p:sldId id="264" r:id="rId28"/>
    <p:sldId id="278" r:id="rId29"/>
    <p:sldId id="286" r:id="rId30"/>
    <p:sldId id="310" r:id="rId31"/>
    <p:sldId id="311" r:id="rId32"/>
    <p:sldId id="312" r:id="rId33"/>
    <p:sldId id="343" r:id="rId34"/>
    <p:sldId id="344" r:id="rId35"/>
    <p:sldId id="345" r:id="rId36"/>
    <p:sldId id="346" r:id="rId37"/>
    <p:sldId id="347" r:id="rId38"/>
    <p:sldId id="348" r:id="rId39"/>
    <p:sldId id="350" r:id="rId40"/>
    <p:sldId id="349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D4"/>
    <a:srgbClr val="303695"/>
    <a:srgbClr val="189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660"/>
  </p:normalViewPr>
  <p:slideViewPr>
    <p:cSldViewPr>
      <p:cViewPr varScale="1">
        <p:scale>
          <a:sx n="81" d="100"/>
          <a:sy n="81" d="100"/>
        </p:scale>
        <p:origin x="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0" y="0"/>
                </a:moveTo>
                <a:lnTo>
                  <a:pt x="3703320" y="0"/>
                </a:lnTo>
                <a:lnTo>
                  <a:pt x="3703320" y="94997"/>
                </a:lnTo>
                <a:lnTo>
                  <a:pt x="0" y="94997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0" y="0"/>
                </a:moveTo>
                <a:lnTo>
                  <a:pt x="3703319" y="0"/>
                </a:lnTo>
                <a:lnTo>
                  <a:pt x="3703319" y="98554"/>
                </a:lnTo>
                <a:lnTo>
                  <a:pt x="0" y="98554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0286" y="614406"/>
            <a:ext cx="11311427" cy="1189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730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22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22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22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22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22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C00000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0" y="0"/>
                </a:moveTo>
                <a:lnTo>
                  <a:pt x="3703320" y="0"/>
                </a:lnTo>
                <a:lnTo>
                  <a:pt x="3703320" y="94997"/>
                </a:lnTo>
                <a:lnTo>
                  <a:pt x="0" y="94997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0" y="0"/>
                </a:moveTo>
                <a:lnTo>
                  <a:pt x="3703319" y="0"/>
                </a:lnTo>
                <a:lnTo>
                  <a:pt x="3703319" y="98554"/>
                </a:lnTo>
                <a:lnTo>
                  <a:pt x="0" y="98554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0" y="0"/>
                </a:moveTo>
                <a:lnTo>
                  <a:pt x="3703320" y="0"/>
                </a:lnTo>
                <a:lnTo>
                  <a:pt x="3703320" y="94997"/>
                </a:lnTo>
                <a:lnTo>
                  <a:pt x="0" y="94997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0" y="0"/>
                </a:moveTo>
                <a:lnTo>
                  <a:pt x="3703319" y="0"/>
                </a:lnTo>
                <a:lnTo>
                  <a:pt x="3703319" y="98554"/>
                </a:lnTo>
                <a:lnTo>
                  <a:pt x="0" y="98554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0" y="0"/>
                </a:moveTo>
                <a:lnTo>
                  <a:pt x="3703320" y="0"/>
                </a:lnTo>
                <a:lnTo>
                  <a:pt x="3703320" y="94997"/>
                </a:lnTo>
                <a:lnTo>
                  <a:pt x="0" y="94997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0" y="0"/>
                </a:moveTo>
                <a:lnTo>
                  <a:pt x="3703319" y="0"/>
                </a:lnTo>
                <a:lnTo>
                  <a:pt x="3703319" y="98554"/>
                </a:lnTo>
                <a:lnTo>
                  <a:pt x="0" y="98554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0286" y="614406"/>
            <a:ext cx="11311427" cy="1189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31438" y="3650995"/>
            <a:ext cx="11329123" cy="1129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730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0" y="0"/>
                </a:moveTo>
                <a:lnTo>
                  <a:pt x="3703320" y="0"/>
                </a:lnTo>
                <a:lnTo>
                  <a:pt x="3703320" y="94997"/>
                </a:lnTo>
                <a:lnTo>
                  <a:pt x="0" y="94997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0" y="0"/>
                </a:moveTo>
                <a:lnTo>
                  <a:pt x="3703319" y="0"/>
                </a:lnTo>
                <a:lnTo>
                  <a:pt x="3703319" y="98554"/>
                </a:lnTo>
                <a:lnTo>
                  <a:pt x="0" y="98554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730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730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0" y="0"/>
                </a:moveTo>
                <a:lnTo>
                  <a:pt x="3703320" y="0"/>
                </a:lnTo>
                <a:lnTo>
                  <a:pt x="3703320" y="94997"/>
                </a:lnTo>
                <a:lnTo>
                  <a:pt x="0" y="94997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0" y="0"/>
                </a:moveTo>
                <a:lnTo>
                  <a:pt x="3703319" y="0"/>
                </a:lnTo>
                <a:lnTo>
                  <a:pt x="3703319" y="98554"/>
                </a:lnTo>
                <a:lnTo>
                  <a:pt x="0" y="98554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730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0" y="0"/>
                </a:moveTo>
                <a:lnTo>
                  <a:pt x="3703320" y="0"/>
                </a:lnTo>
                <a:lnTo>
                  <a:pt x="3703320" y="94997"/>
                </a:lnTo>
                <a:lnTo>
                  <a:pt x="0" y="94997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0" y="0"/>
                </a:moveTo>
                <a:lnTo>
                  <a:pt x="3703319" y="0"/>
                </a:lnTo>
                <a:lnTo>
                  <a:pt x="3703319" y="98554"/>
                </a:lnTo>
                <a:lnTo>
                  <a:pt x="0" y="98554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7197" y="2237739"/>
            <a:ext cx="9737605" cy="1064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1035" y="1982261"/>
            <a:ext cx="7512050" cy="2649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C00000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65702" y="6076677"/>
            <a:ext cx="17907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857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0" y="0"/>
                </a:moveTo>
                <a:lnTo>
                  <a:pt x="3703320" y="0"/>
                </a:lnTo>
                <a:lnTo>
                  <a:pt x="3703320" y="94997"/>
                </a:lnTo>
                <a:lnTo>
                  <a:pt x="0" y="94997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9045" y="1768163"/>
            <a:ext cx="10746105" cy="4142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92689" y="6076677"/>
            <a:ext cx="151765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730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6534" y="457200"/>
            <a:ext cx="3703320" cy="95250"/>
          </a:xfrm>
          <a:custGeom>
            <a:avLst/>
            <a:gdLst/>
            <a:ahLst/>
            <a:cxnLst/>
            <a:rect l="l" t="t" r="r" b="b"/>
            <a:pathLst>
              <a:path w="3703320" h="95250">
                <a:moveTo>
                  <a:pt x="0" y="0"/>
                </a:moveTo>
                <a:lnTo>
                  <a:pt x="3703320" y="0"/>
                </a:lnTo>
                <a:lnTo>
                  <a:pt x="3703320" y="94997"/>
                </a:lnTo>
                <a:lnTo>
                  <a:pt x="0" y="94997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42147" y="453642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59">
                <a:moveTo>
                  <a:pt x="0" y="0"/>
                </a:moveTo>
                <a:lnTo>
                  <a:pt x="3703319" y="0"/>
                </a:lnTo>
                <a:lnTo>
                  <a:pt x="3703319" y="98554"/>
                </a:lnTo>
                <a:lnTo>
                  <a:pt x="0" y="98554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286" y="614406"/>
            <a:ext cx="11311427" cy="1189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9932" y="2672588"/>
            <a:ext cx="10872135" cy="267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79989" y="6076677"/>
            <a:ext cx="163829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B2B2B2"/>
                </a:solidFill>
                <a:latin typeface="Candara"/>
                <a:cs typeface="Candara"/>
              </a:defRPr>
            </a:lvl1pPr>
          </a:lstStyle>
          <a:p>
            <a:pPr marL="22225">
              <a:lnSpc>
                <a:spcPts val="93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nlpprogress.com/english/question_answering.htm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arxiv.org/abs/2009.0104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1830" y="734060"/>
            <a:ext cx="7498715" cy="5666740"/>
          </a:xfrm>
          <a:custGeom>
            <a:avLst/>
            <a:gdLst/>
            <a:ahLst/>
            <a:cxnLst/>
            <a:rect l="l" t="t" r="r" b="b"/>
            <a:pathLst>
              <a:path w="7498715" h="5666740">
                <a:moveTo>
                  <a:pt x="0" y="0"/>
                </a:moveTo>
                <a:lnTo>
                  <a:pt x="7498615" y="0"/>
                </a:lnTo>
                <a:lnTo>
                  <a:pt x="7498615" y="5666666"/>
                </a:lnTo>
                <a:lnTo>
                  <a:pt x="0" y="5666666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9749" y="3689742"/>
            <a:ext cx="105665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2970" algn="l">
              <a:lnSpc>
                <a:spcPct val="100000"/>
              </a:lnSpc>
              <a:spcBef>
                <a:spcPts val="20"/>
              </a:spcBef>
            </a:pPr>
            <a:r>
              <a:rPr sz="3200" b="1" spc="-15" dirty="0"/>
              <a:t>Natural </a:t>
            </a:r>
            <a:r>
              <a:rPr sz="3200" b="1" spc="-5" dirty="0"/>
              <a:t>Language</a:t>
            </a:r>
            <a:r>
              <a:rPr sz="3200" b="1" spc="-40" dirty="0"/>
              <a:t> </a:t>
            </a:r>
            <a:r>
              <a:rPr sz="3200" b="1" spc="-5" dirty="0"/>
              <a:t>Processing</a:t>
            </a:r>
          </a:p>
        </p:txBody>
      </p:sp>
      <p:sp>
        <p:nvSpPr>
          <p:cNvPr id="4" name="object 4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38721" y="4328681"/>
            <a:ext cx="51136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Verdana"/>
                <a:cs typeface="Verdana"/>
              </a:rPr>
              <a:t>Reza Khan Mohammadi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30789" y="6045200"/>
            <a:ext cx="654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6E6E6"/>
                </a:solidFill>
                <a:latin typeface="Candara"/>
                <a:cs typeface="Candara"/>
              </a:rPr>
              <a:t>1</a:t>
            </a:r>
            <a:endParaRPr sz="900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3400" y="6507377"/>
            <a:ext cx="55454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Candara"/>
                <a:cs typeface="Candara"/>
              </a:rPr>
              <a:t>Some </a:t>
            </a:r>
            <a:r>
              <a:rPr lang="en-US" sz="1400" spc="-5" dirty="0">
                <a:latin typeface="Candara"/>
                <a:cs typeface="Candara"/>
              </a:rPr>
              <a:t>slides borrowed </a:t>
            </a:r>
            <a:r>
              <a:rPr lang="en-US" sz="1400" dirty="0">
                <a:latin typeface="Candara"/>
                <a:cs typeface="Candara"/>
              </a:rPr>
              <a:t>from </a:t>
            </a:r>
            <a:r>
              <a:rPr lang="en-US" sz="1400" spc="-5" dirty="0">
                <a:latin typeface="Candara"/>
                <a:cs typeface="Candara"/>
              </a:rPr>
              <a:t>Diyi Yang at GaTech</a:t>
            </a:r>
            <a:endParaRPr lang="en-US" sz="1400" dirty="0">
              <a:latin typeface="Candara"/>
              <a:cs typeface="Candar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B563A-17BD-4821-8E13-A595EBBCF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25007"/>
            <a:ext cx="2947071" cy="1295695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9D7B64C5-76C9-47B6-B7FA-6ACD1DC09C9E}"/>
              </a:ext>
            </a:extLst>
          </p:cNvPr>
          <p:cNvSpPr txBox="1"/>
          <p:nvPr/>
        </p:nvSpPr>
        <p:spPr>
          <a:xfrm>
            <a:off x="4635341" y="1422859"/>
            <a:ext cx="661961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b="1" dirty="0">
                <a:latin typeface="Verdana"/>
                <a:cs typeface="Verdana"/>
              </a:rPr>
              <a:t>Research Method &amp; Presentation</a:t>
            </a:r>
            <a:r>
              <a:rPr lang="en-US" sz="2000" dirty="0">
                <a:latin typeface="Verdana"/>
                <a:cs typeface="Verdana"/>
              </a:rPr>
              <a:t> Course</a:t>
            </a:r>
            <a:endParaRPr sz="2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676" y="377444"/>
            <a:ext cx="53447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Textual </a:t>
            </a:r>
            <a:r>
              <a:rPr dirty="0"/>
              <a:t>Question </a:t>
            </a:r>
            <a:r>
              <a:rPr spc="-5" dirty="0"/>
              <a:t>Answering</a:t>
            </a:r>
          </a:p>
        </p:txBody>
      </p:sp>
      <p:sp>
        <p:nvSpPr>
          <p:cNvPr id="3" name="object 3"/>
          <p:cNvSpPr/>
          <p:nvPr/>
        </p:nvSpPr>
        <p:spPr>
          <a:xfrm>
            <a:off x="557783" y="984503"/>
            <a:ext cx="6193536" cy="468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790" y="6124955"/>
            <a:ext cx="8091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ndara"/>
                <a:cs typeface="Candara"/>
              </a:rPr>
              <a:t>(Richardson </a:t>
            </a:r>
            <a:r>
              <a:rPr sz="1400" spc="-5" dirty="0">
                <a:latin typeface="Candara"/>
                <a:cs typeface="Candara"/>
              </a:rPr>
              <a:t>et </a:t>
            </a:r>
            <a:r>
              <a:rPr sz="1400" dirty="0">
                <a:latin typeface="Candara"/>
                <a:cs typeface="Candara"/>
              </a:rPr>
              <a:t>al, </a:t>
            </a:r>
            <a:r>
              <a:rPr sz="1400" spc="-5" dirty="0">
                <a:latin typeface="Candara"/>
                <a:cs typeface="Candara"/>
              </a:rPr>
              <a:t>2013): </a:t>
            </a:r>
            <a:r>
              <a:rPr sz="1400" spc="-15" dirty="0">
                <a:latin typeface="Candara"/>
                <a:cs typeface="Candara"/>
              </a:rPr>
              <a:t>MCTest: </a:t>
            </a:r>
            <a:r>
              <a:rPr sz="1400" dirty="0">
                <a:latin typeface="Candara"/>
                <a:cs typeface="Candara"/>
              </a:rPr>
              <a:t>A </a:t>
            </a:r>
            <a:r>
              <a:rPr sz="1400" spc="-5" dirty="0">
                <a:latin typeface="Candara"/>
                <a:cs typeface="Candara"/>
              </a:rPr>
              <a:t>Challenge Dataset </a:t>
            </a:r>
            <a:r>
              <a:rPr sz="1400" dirty="0">
                <a:latin typeface="Candara"/>
                <a:cs typeface="Candara"/>
              </a:rPr>
              <a:t>for </a:t>
            </a:r>
            <a:r>
              <a:rPr sz="1400" spc="-5" dirty="0">
                <a:latin typeface="Candara"/>
                <a:cs typeface="Candara"/>
              </a:rPr>
              <a:t>the Open-Domain Machine Comprehension </a:t>
            </a:r>
            <a:r>
              <a:rPr sz="1400" dirty="0">
                <a:latin typeface="Candara"/>
                <a:cs typeface="Candara"/>
              </a:rPr>
              <a:t>of</a:t>
            </a:r>
            <a:r>
              <a:rPr sz="1400" spc="80" dirty="0">
                <a:latin typeface="Candara"/>
                <a:cs typeface="Candara"/>
              </a:rPr>
              <a:t> </a:t>
            </a:r>
            <a:r>
              <a:rPr sz="1400" spc="-30" dirty="0">
                <a:latin typeface="Candara"/>
                <a:cs typeface="Candara"/>
              </a:rPr>
              <a:t>Text</a:t>
            </a:r>
            <a:endParaRPr sz="1400">
              <a:latin typeface="Candara"/>
              <a:cs typeface="Candar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27" y="1045463"/>
            <a:ext cx="9009888" cy="4919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26027" y="6045200"/>
            <a:ext cx="104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B2B2B2"/>
                </a:solidFill>
                <a:latin typeface="Candara"/>
                <a:cs typeface="Candara"/>
              </a:rPr>
              <a:t>11</a:t>
            </a:r>
            <a:endParaRPr sz="90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18687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676" y="377444"/>
            <a:ext cx="6806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Conversational Question</a:t>
            </a:r>
            <a:r>
              <a:rPr spc="-55" dirty="0"/>
              <a:t> </a:t>
            </a:r>
            <a:r>
              <a:rPr spc="-5" dirty="0"/>
              <a:t>Answering</a:t>
            </a:r>
          </a:p>
        </p:txBody>
      </p:sp>
      <p:sp>
        <p:nvSpPr>
          <p:cNvPr id="3" name="object 3"/>
          <p:cNvSpPr/>
          <p:nvPr/>
        </p:nvSpPr>
        <p:spPr>
          <a:xfrm>
            <a:off x="557783" y="984503"/>
            <a:ext cx="6193536" cy="468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790" y="6124955"/>
            <a:ext cx="5618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ndara"/>
                <a:cs typeface="Candara"/>
              </a:rPr>
              <a:t>(Reddy </a:t>
            </a:r>
            <a:r>
              <a:rPr sz="1400" spc="-5" dirty="0">
                <a:latin typeface="Candara"/>
                <a:cs typeface="Candara"/>
              </a:rPr>
              <a:t>et </a:t>
            </a:r>
            <a:r>
              <a:rPr sz="1400" dirty="0">
                <a:latin typeface="Candara"/>
                <a:cs typeface="Candara"/>
              </a:rPr>
              <a:t>al, </a:t>
            </a:r>
            <a:r>
              <a:rPr sz="1400" spc="-5" dirty="0">
                <a:latin typeface="Candara"/>
                <a:cs typeface="Candara"/>
              </a:rPr>
              <a:t>2019): </a:t>
            </a:r>
            <a:r>
              <a:rPr sz="1400" dirty="0">
                <a:latin typeface="Candara"/>
                <a:cs typeface="Candara"/>
              </a:rPr>
              <a:t>CoQA: A </a:t>
            </a:r>
            <a:r>
              <a:rPr sz="1400" spc="-5" dirty="0">
                <a:latin typeface="Candara"/>
                <a:cs typeface="Candara"/>
              </a:rPr>
              <a:t>Conversational Question Answering</a:t>
            </a:r>
            <a:r>
              <a:rPr sz="1400" spc="15" dirty="0">
                <a:latin typeface="Candara"/>
                <a:cs typeface="Candara"/>
              </a:rPr>
              <a:t> </a:t>
            </a:r>
            <a:r>
              <a:rPr sz="1400" spc="-5" dirty="0">
                <a:latin typeface="Candara"/>
                <a:cs typeface="Candara"/>
              </a:rPr>
              <a:t>Challenge</a:t>
            </a:r>
            <a:endParaRPr sz="1400">
              <a:latin typeface="Candara"/>
              <a:cs typeface="Candar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5008" y="1036319"/>
            <a:ext cx="8074152" cy="4852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13327" y="6045200"/>
            <a:ext cx="1181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B2B2B2"/>
                </a:solidFill>
                <a:latin typeface="Candara"/>
                <a:cs typeface="Candara"/>
              </a:rPr>
              <a:t>12</a:t>
            </a:r>
            <a:endParaRPr sz="90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43106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676" y="377444"/>
            <a:ext cx="59658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Long-form </a:t>
            </a:r>
            <a:r>
              <a:rPr dirty="0"/>
              <a:t>Question</a:t>
            </a:r>
            <a:r>
              <a:rPr spc="-40" dirty="0"/>
              <a:t> </a:t>
            </a:r>
            <a:r>
              <a:rPr spc="-5" dirty="0"/>
              <a:t>Answering</a:t>
            </a:r>
          </a:p>
        </p:txBody>
      </p:sp>
      <p:sp>
        <p:nvSpPr>
          <p:cNvPr id="3" name="object 3"/>
          <p:cNvSpPr/>
          <p:nvPr/>
        </p:nvSpPr>
        <p:spPr>
          <a:xfrm>
            <a:off x="557783" y="984503"/>
            <a:ext cx="6193536" cy="468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4527" y="1185672"/>
            <a:ext cx="8074152" cy="464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24410" y="6173920"/>
            <a:ext cx="4062095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95"/>
              </a:lnSpc>
            </a:pPr>
            <a:r>
              <a:rPr sz="1400" spc="-5" dirty="0">
                <a:latin typeface="Candara"/>
                <a:cs typeface="Candara"/>
              </a:rPr>
              <a:t>https://ai.facebook.com/blog/longform-qa/</a:t>
            </a:r>
            <a:endParaRPr sz="14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Candara"/>
                <a:cs typeface="Candara"/>
              </a:rPr>
              <a:t>(Fan </a:t>
            </a:r>
            <a:r>
              <a:rPr sz="1400" spc="-5" dirty="0">
                <a:latin typeface="Candara"/>
                <a:cs typeface="Candara"/>
              </a:rPr>
              <a:t>et </a:t>
            </a:r>
            <a:r>
              <a:rPr sz="1400" dirty="0">
                <a:latin typeface="Candara"/>
                <a:cs typeface="Candara"/>
              </a:rPr>
              <a:t>al, </a:t>
            </a:r>
            <a:r>
              <a:rPr sz="1400" spc="-5" dirty="0">
                <a:latin typeface="Candara"/>
                <a:cs typeface="Candara"/>
              </a:rPr>
              <a:t>2019): ELI5: </a:t>
            </a:r>
            <a:r>
              <a:rPr sz="1400" dirty="0">
                <a:latin typeface="Candara"/>
                <a:cs typeface="Candara"/>
              </a:rPr>
              <a:t>Long Form </a:t>
            </a:r>
            <a:r>
              <a:rPr sz="1400" spc="-5" dirty="0">
                <a:latin typeface="Candara"/>
                <a:cs typeface="Candara"/>
              </a:rPr>
              <a:t>Question</a:t>
            </a:r>
            <a:r>
              <a:rPr sz="1400" spc="-45" dirty="0">
                <a:latin typeface="Candara"/>
                <a:cs typeface="Candara"/>
              </a:rPr>
              <a:t> </a:t>
            </a:r>
            <a:r>
              <a:rPr sz="1400" spc="-5" dirty="0">
                <a:latin typeface="Candara"/>
                <a:cs typeface="Candara"/>
              </a:rPr>
              <a:t>Answering</a:t>
            </a:r>
            <a:endParaRPr sz="140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76591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676" y="377444"/>
            <a:ext cx="65646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Open-domain Question Answering</a:t>
            </a:r>
          </a:p>
        </p:txBody>
      </p:sp>
      <p:sp>
        <p:nvSpPr>
          <p:cNvPr id="3" name="object 3"/>
          <p:cNvSpPr/>
          <p:nvPr/>
        </p:nvSpPr>
        <p:spPr>
          <a:xfrm>
            <a:off x="557783" y="984503"/>
            <a:ext cx="6193536" cy="468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4410" y="6124955"/>
            <a:ext cx="5453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ndara"/>
                <a:cs typeface="Candara"/>
              </a:rPr>
              <a:t>(Chen </a:t>
            </a:r>
            <a:r>
              <a:rPr sz="1400" spc="-5" dirty="0">
                <a:latin typeface="Candara"/>
                <a:cs typeface="Candara"/>
              </a:rPr>
              <a:t>et </a:t>
            </a:r>
            <a:r>
              <a:rPr sz="1400" dirty="0">
                <a:latin typeface="Candara"/>
                <a:cs typeface="Candara"/>
              </a:rPr>
              <a:t>al, 2017): </a:t>
            </a:r>
            <a:r>
              <a:rPr sz="1400" spc="-5" dirty="0">
                <a:latin typeface="Candara"/>
                <a:cs typeface="Candara"/>
              </a:rPr>
              <a:t>Reading Wikipedia to Answer Open-Domain</a:t>
            </a:r>
            <a:r>
              <a:rPr sz="1400" spc="-15" dirty="0">
                <a:latin typeface="Candara"/>
                <a:cs typeface="Candara"/>
              </a:rPr>
              <a:t> </a:t>
            </a:r>
            <a:r>
              <a:rPr sz="1400" spc="-5" dirty="0">
                <a:latin typeface="Candara"/>
                <a:cs typeface="Candara"/>
              </a:rPr>
              <a:t>Questions</a:t>
            </a:r>
            <a:endParaRPr sz="1400">
              <a:latin typeface="Candara"/>
              <a:cs typeface="Candar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2168" y="1185672"/>
            <a:ext cx="7943088" cy="4773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10152" y="6045200"/>
            <a:ext cx="1212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B2B2B2"/>
                </a:solidFill>
                <a:latin typeface="Candara"/>
                <a:cs typeface="Candara"/>
              </a:rPr>
              <a:t>15</a:t>
            </a:r>
            <a:endParaRPr sz="90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86559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676" y="377444"/>
            <a:ext cx="710310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Knowledge Base Question</a:t>
            </a:r>
            <a:r>
              <a:rPr spc="-95" dirty="0"/>
              <a:t> </a:t>
            </a:r>
            <a:r>
              <a:rPr spc="-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410" y="6124955"/>
            <a:ext cx="5897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ndara"/>
                <a:cs typeface="Candara"/>
              </a:rPr>
              <a:t>(Berant et </a:t>
            </a:r>
            <a:r>
              <a:rPr sz="1400" dirty="0">
                <a:latin typeface="Candara"/>
                <a:cs typeface="Candara"/>
              </a:rPr>
              <a:t>al, </a:t>
            </a:r>
            <a:r>
              <a:rPr sz="1400" spc="-5" dirty="0">
                <a:latin typeface="Candara"/>
                <a:cs typeface="Candara"/>
              </a:rPr>
              <a:t>2013): Semantic Parsing </a:t>
            </a:r>
            <a:r>
              <a:rPr sz="1400" dirty="0">
                <a:latin typeface="Candara"/>
                <a:cs typeface="Candara"/>
              </a:rPr>
              <a:t>on </a:t>
            </a:r>
            <a:r>
              <a:rPr sz="1400" spc="-5" dirty="0">
                <a:latin typeface="Candara"/>
                <a:cs typeface="Candara"/>
              </a:rPr>
              <a:t>Freebase </a:t>
            </a:r>
            <a:r>
              <a:rPr sz="1400" dirty="0">
                <a:latin typeface="Candara"/>
                <a:cs typeface="Candara"/>
              </a:rPr>
              <a:t>from </a:t>
            </a:r>
            <a:r>
              <a:rPr sz="1400" spc="-5" dirty="0">
                <a:latin typeface="Candara"/>
                <a:cs typeface="Candara"/>
              </a:rPr>
              <a:t>Question-Answer</a:t>
            </a:r>
            <a:r>
              <a:rPr sz="1400" spc="20" dirty="0">
                <a:latin typeface="Candara"/>
                <a:cs typeface="Candara"/>
              </a:rPr>
              <a:t> </a:t>
            </a:r>
            <a:r>
              <a:rPr sz="1400" spc="-5" dirty="0">
                <a:latin typeface="Candara"/>
                <a:cs typeface="Candara"/>
              </a:rPr>
              <a:t>Pairs</a:t>
            </a:r>
            <a:endParaRPr sz="1400">
              <a:latin typeface="Candara"/>
              <a:cs typeface="Candar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" y="1459991"/>
            <a:ext cx="9290304" cy="3660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02214" y="6045200"/>
            <a:ext cx="1282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B2B2B2"/>
                </a:solidFill>
                <a:latin typeface="Candara"/>
                <a:cs typeface="Candara"/>
              </a:rPr>
              <a:t>16</a:t>
            </a:r>
            <a:endParaRPr sz="90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99021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676" y="377444"/>
            <a:ext cx="62630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Table-based </a:t>
            </a:r>
            <a:r>
              <a:rPr spc="-5" dirty="0"/>
              <a:t>Question</a:t>
            </a:r>
            <a:r>
              <a:rPr spc="5" dirty="0"/>
              <a:t> </a:t>
            </a:r>
            <a:r>
              <a:rPr spc="-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410" y="6124955"/>
            <a:ext cx="6469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ndara"/>
                <a:cs typeface="Candara"/>
              </a:rPr>
              <a:t>(Pasupat </a:t>
            </a:r>
            <a:r>
              <a:rPr sz="1400" dirty="0">
                <a:latin typeface="Candara"/>
                <a:cs typeface="Candara"/>
              </a:rPr>
              <a:t>and </a:t>
            </a:r>
            <a:r>
              <a:rPr sz="1400" spc="-5" dirty="0">
                <a:latin typeface="Candara"/>
                <a:cs typeface="Candara"/>
              </a:rPr>
              <a:t>Liang, </a:t>
            </a:r>
            <a:r>
              <a:rPr sz="1400" dirty="0">
                <a:latin typeface="Candara"/>
                <a:cs typeface="Candara"/>
              </a:rPr>
              <a:t>2015): </a:t>
            </a:r>
            <a:r>
              <a:rPr sz="1400" spc="-5" dirty="0">
                <a:latin typeface="Candara"/>
                <a:cs typeface="Candara"/>
              </a:rPr>
              <a:t>Compositional Semantic Parsing </a:t>
            </a:r>
            <a:r>
              <a:rPr sz="1400" dirty="0">
                <a:latin typeface="Candara"/>
                <a:cs typeface="Candara"/>
              </a:rPr>
              <a:t>on </a:t>
            </a:r>
            <a:r>
              <a:rPr sz="1400" spc="-5" dirty="0">
                <a:latin typeface="Candara"/>
                <a:cs typeface="Candara"/>
              </a:rPr>
              <a:t>Semi-Structured</a:t>
            </a:r>
            <a:r>
              <a:rPr sz="1400" spc="60" dirty="0">
                <a:latin typeface="Candara"/>
                <a:cs typeface="Candara"/>
              </a:rPr>
              <a:t> </a:t>
            </a:r>
            <a:r>
              <a:rPr sz="1400" spc="-15" dirty="0">
                <a:latin typeface="Candara"/>
                <a:cs typeface="Candara"/>
              </a:rPr>
              <a:t>Tables.</a:t>
            </a:r>
            <a:endParaRPr sz="1400">
              <a:latin typeface="Candara"/>
              <a:cs typeface="Candar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6111" y="1399032"/>
            <a:ext cx="7281672" cy="3480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11739" y="6045200"/>
            <a:ext cx="1193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B2B2B2"/>
                </a:solidFill>
                <a:latin typeface="Candara"/>
                <a:cs typeface="Candara"/>
              </a:rPr>
              <a:t>17</a:t>
            </a:r>
            <a:endParaRPr sz="90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72446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676" y="377444"/>
            <a:ext cx="51104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Visual Question</a:t>
            </a:r>
            <a:r>
              <a:rPr spc="-30" dirty="0"/>
              <a:t> </a:t>
            </a:r>
            <a:r>
              <a:rPr spc="-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410" y="6124955"/>
            <a:ext cx="3413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ndara"/>
                <a:cs typeface="Candara"/>
              </a:rPr>
              <a:t>(Antol et </a:t>
            </a:r>
            <a:r>
              <a:rPr sz="1400" dirty="0">
                <a:latin typeface="Candara"/>
                <a:cs typeface="Candara"/>
              </a:rPr>
              <a:t>al, 2015): </a:t>
            </a:r>
            <a:r>
              <a:rPr sz="1400" spc="-5" dirty="0">
                <a:latin typeface="Candara"/>
                <a:cs typeface="Candara"/>
              </a:rPr>
              <a:t>Visual Question</a:t>
            </a:r>
            <a:r>
              <a:rPr sz="1400" spc="-30" dirty="0">
                <a:latin typeface="Candara"/>
                <a:cs typeface="Candara"/>
              </a:rPr>
              <a:t> </a:t>
            </a:r>
            <a:r>
              <a:rPr sz="1400" spc="-5" dirty="0">
                <a:latin typeface="Candara"/>
                <a:cs typeface="Candara"/>
              </a:rPr>
              <a:t>Answering</a:t>
            </a:r>
            <a:endParaRPr sz="1400">
              <a:latin typeface="Candara"/>
              <a:cs typeface="Candar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640" y="1792223"/>
            <a:ext cx="8327135" cy="3304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02214" y="6045200"/>
            <a:ext cx="1282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B2B2B2"/>
                </a:solidFill>
                <a:latin typeface="Candara"/>
                <a:cs typeface="Candara"/>
              </a:rPr>
              <a:t>18</a:t>
            </a:r>
            <a:endParaRPr sz="90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90287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spc="-5" dirty="0"/>
              <a:t>Question Answering Datasets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3639" y="6076677"/>
            <a:ext cx="17018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17</a:t>
            </a:fld>
            <a:endParaRPr sz="900">
              <a:latin typeface="Candara"/>
              <a:cs typeface="Candar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1650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pc="-5" dirty="0"/>
              <a:t>Reading</a:t>
            </a:r>
            <a:r>
              <a:rPr dirty="0"/>
              <a:t> </a:t>
            </a:r>
            <a:r>
              <a:rPr spc="-5" dirty="0"/>
              <a:t>Comprehension</a:t>
            </a:r>
          </a:p>
          <a:p>
            <a:pPr marL="335915" marR="5080">
              <a:lnSpc>
                <a:spcPts val="2400"/>
              </a:lnSpc>
              <a:spcBef>
                <a:spcPts val="1705"/>
              </a:spcBef>
            </a:pPr>
            <a:r>
              <a:rPr sz="2200" b="0" spc="-5" dirty="0">
                <a:latin typeface="Candara"/>
                <a:cs typeface="Candara"/>
              </a:rPr>
              <a:t>CNN/Daily Mail, CoQA, HotpotQA, QuAC, </a:t>
            </a:r>
            <a:r>
              <a:rPr sz="2200" b="0" dirty="0">
                <a:latin typeface="Candara"/>
                <a:cs typeface="Candara"/>
              </a:rPr>
              <a:t>RACE, </a:t>
            </a:r>
            <a:r>
              <a:rPr sz="2200" b="0" spc="-5" dirty="0">
                <a:latin typeface="Candara"/>
                <a:cs typeface="Candara"/>
              </a:rPr>
              <a:t>SQuAD, </a:t>
            </a:r>
            <a:r>
              <a:rPr sz="2200" b="0" spc="-15" dirty="0">
                <a:latin typeface="Candara"/>
                <a:cs typeface="Candara"/>
              </a:rPr>
              <a:t>SWAG, </a:t>
            </a:r>
            <a:r>
              <a:rPr sz="2200" b="0" spc="-5" dirty="0">
                <a:latin typeface="Candara"/>
                <a:cs typeface="Candara"/>
              </a:rPr>
              <a:t>Receipt QA, NarrativeQA,  DROP, Story Cloze </a:t>
            </a:r>
            <a:r>
              <a:rPr sz="2200" b="0" spc="-35" dirty="0">
                <a:latin typeface="Candara"/>
                <a:cs typeface="Candara"/>
              </a:rPr>
              <a:t>Test</a:t>
            </a:r>
            <a:r>
              <a:rPr sz="2200" b="0" spc="-15" dirty="0">
                <a:latin typeface="Candara"/>
                <a:cs typeface="Candara"/>
              </a:rPr>
              <a:t> </a:t>
            </a:r>
            <a:r>
              <a:rPr sz="2200" b="0" dirty="0">
                <a:latin typeface="Candara"/>
                <a:cs typeface="Candara"/>
              </a:rPr>
              <a:t>……</a:t>
            </a:r>
            <a:endParaRPr sz="2200" dirty="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141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pc="-5" dirty="0"/>
              <a:t>Open-domain question</a:t>
            </a:r>
            <a:r>
              <a:rPr spc="20" dirty="0"/>
              <a:t> </a:t>
            </a:r>
            <a:r>
              <a:rPr spc="-5" dirty="0"/>
              <a:t>answering</a:t>
            </a:r>
          </a:p>
          <a:p>
            <a:pPr marL="335915">
              <a:lnSpc>
                <a:spcPct val="100000"/>
              </a:lnSpc>
              <a:spcBef>
                <a:spcPts val="1520"/>
              </a:spcBef>
            </a:pPr>
            <a:r>
              <a:rPr sz="2200" b="0" spc="-5" dirty="0">
                <a:latin typeface="Candara"/>
                <a:cs typeface="Candara"/>
              </a:rPr>
              <a:t>DuReader, Quasar, SearchQA,</a:t>
            </a:r>
            <a:r>
              <a:rPr sz="2200" b="0" spc="-30" dirty="0">
                <a:latin typeface="Candara"/>
                <a:cs typeface="Candara"/>
              </a:rPr>
              <a:t> </a:t>
            </a:r>
            <a:r>
              <a:rPr sz="2200" b="0" dirty="0">
                <a:latin typeface="Candara"/>
                <a:cs typeface="Candara"/>
              </a:rPr>
              <a:t>…</a:t>
            </a:r>
            <a:endParaRPr sz="2200" dirty="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1460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pc="-5" dirty="0"/>
              <a:t>Knowledge </a:t>
            </a:r>
            <a:r>
              <a:rPr dirty="0"/>
              <a:t>base question</a:t>
            </a:r>
            <a:r>
              <a:rPr spc="10" dirty="0"/>
              <a:t> </a:t>
            </a:r>
            <a:r>
              <a:rPr dirty="0"/>
              <a:t>answering</a:t>
            </a:r>
          </a:p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b="0" spc="-5" dirty="0">
                <a:latin typeface="Candara"/>
                <a:cs typeface="Candara"/>
              </a:rPr>
              <a:t>Check out more datasets:</a:t>
            </a:r>
            <a:r>
              <a:rPr b="0" spc="135" dirty="0">
                <a:latin typeface="Candara"/>
                <a:cs typeface="Candara"/>
              </a:rPr>
              <a:t> </a:t>
            </a:r>
            <a:r>
              <a:rPr b="0" u="sng" spc="-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Candara"/>
                <a:cs typeface="Candara"/>
                <a:hlinkClick r:id="rId2"/>
              </a:rPr>
              <a:t>http://nlpprogress.com/english/question_answering.html</a:t>
            </a:r>
          </a:p>
        </p:txBody>
      </p:sp>
    </p:spTree>
    <p:extLst>
      <p:ext uri="{BB962C8B-B14F-4D97-AF65-F5344CB8AC3E}">
        <p14:creationId xmlns:p14="http://schemas.microsoft.com/office/powerpoint/2010/main" val="176061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dirty="0"/>
              <a:t>CNN</a:t>
            </a:r>
            <a:r>
              <a:rPr spc="-5" dirty="0"/>
              <a:t> Article</a:t>
            </a:r>
          </a:p>
        </p:txBody>
      </p:sp>
      <p:sp>
        <p:nvSpPr>
          <p:cNvPr id="3" name="object 3"/>
          <p:cNvSpPr/>
          <p:nvPr/>
        </p:nvSpPr>
        <p:spPr>
          <a:xfrm>
            <a:off x="579119" y="1984248"/>
            <a:ext cx="10716768" cy="4230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93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240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E1FDC96-2333-4224-9BB3-6FD71E17D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pc="-5" dirty="0"/>
              <a:t>SQuAD Benchmark</a:t>
            </a:r>
            <a:br>
              <a:rPr lang="en-US" spc="-5" dirty="0"/>
            </a:br>
            <a:endParaRPr spc="-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82367-4903-4455-AE35-D355934CE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16" y="1981200"/>
            <a:ext cx="701729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9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sz="3000" spc="-25" dirty="0"/>
              <a:t>Welcome!</a:t>
            </a:r>
            <a:endParaRPr sz="3000" dirty="0"/>
          </a:p>
        </p:txBody>
      </p:sp>
      <p:sp>
        <p:nvSpPr>
          <p:cNvPr id="5" name="object 5"/>
          <p:cNvSpPr txBox="1"/>
          <p:nvPr/>
        </p:nvSpPr>
        <p:spPr>
          <a:xfrm>
            <a:off x="11429202" y="6076677"/>
            <a:ext cx="11493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2</a:t>
            </a:fld>
            <a:endParaRPr sz="900">
              <a:latin typeface="Candara"/>
              <a:cs typeface="Candar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20238C-DE11-4461-9794-5F4FA70BC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95600"/>
            <a:ext cx="2482762" cy="2482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FC1908ED-C825-4F4F-9B99-C54199386E13}"/>
              </a:ext>
            </a:extLst>
          </p:cNvPr>
          <p:cNvSpPr/>
          <p:nvPr/>
        </p:nvSpPr>
        <p:spPr>
          <a:xfrm>
            <a:off x="3810000" y="1981200"/>
            <a:ext cx="7930545" cy="4419600"/>
          </a:xfrm>
          <a:custGeom>
            <a:avLst/>
            <a:gdLst/>
            <a:ahLst/>
            <a:cxnLst/>
            <a:rect l="l" t="t" r="r" b="b"/>
            <a:pathLst>
              <a:path w="7498715" h="5666740">
                <a:moveTo>
                  <a:pt x="0" y="0"/>
                </a:moveTo>
                <a:lnTo>
                  <a:pt x="7498615" y="0"/>
                </a:lnTo>
                <a:lnTo>
                  <a:pt x="7498615" y="5666666"/>
                </a:lnTo>
                <a:lnTo>
                  <a:pt x="0" y="5666666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2FF2B8CD-5E31-4A13-8C0D-2B805EB1344A}"/>
              </a:ext>
            </a:extLst>
          </p:cNvPr>
          <p:cNvSpPr txBox="1"/>
          <p:nvPr/>
        </p:nvSpPr>
        <p:spPr>
          <a:xfrm>
            <a:off x="4145332" y="2822289"/>
            <a:ext cx="7259879" cy="3422091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25"/>
              </a:spcBef>
              <a:buClr>
                <a:srgbClr val="FF0000"/>
              </a:buClr>
              <a:buSzPct val="91666"/>
              <a:buFont typeface="Courier New" panose="02070309020205020404" pitchFamily="49" charset="0"/>
              <a:buChar char="o"/>
              <a:tabLst>
                <a:tab pos="469265" algn="l"/>
                <a:tab pos="469900" algn="l"/>
              </a:tabLs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NLP Researcher - Computer Engineering Student </a:t>
            </a:r>
          </a:p>
          <a:p>
            <a:pPr marL="355600" indent="-342900">
              <a:lnSpc>
                <a:spcPct val="100000"/>
              </a:lnSpc>
              <a:spcBef>
                <a:spcPts val="1325"/>
              </a:spcBef>
              <a:buClr>
                <a:srgbClr val="FF0000"/>
              </a:buClr>
              <a:buSzPct val="91666"/>
              <a:buFont typeface="Courier New" panose="02070309020205020404" pitchFamily="49" charset="0"/>
              <a:buChar char="o"/>
              <a:tabLst>
                <a:tab pos="469265" algn="l"/>
                <a:tab pos="469900" algn="l"/>
              </a:tabLs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It’s been almost 2 years since I entered AI.</a:t>
            </a:r>
          </a:p>
          <a:p>
            <a:pPr marL="355600" indent="-342900">
              <a:lnSpc>
                <a:spcPct val="100000"/>
              </a:lnSpc>
              <a:spcBef>
                <a:spcPts val="1325"/>
              </a:spcBef>
              <a:buClr>
                <a:srgbClr val="FF0000"/>
              </a:buClr>
              <a:buSzPct val="91666"/>
              <a:buFont typeface="Courier New" panose="02070309020205020404" pitchFamily="49" charset="0"/>
              <a:buChar char="o"/>
              <a:tabLst>
                <a:tab pos="469265" algn="l"/>
                <a:tab pos="469900" algn="l"/>
              </a:tabLs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My main focus of research is NLP.</a:t>
            </a:r>
          </a:p>
          <a:p>
            <a:pPr marL="355600" indent="-342900">
              <a:lnSpc>
                <a:spcPct val="100000"/>
              </a:lnSpc>
              <a:spcBef>
                <a:spcPts val="1325"/>
              </a:spcBef>
              <a:buClr>
                <a:srgbClr val="FF0000"/>
              </a:buClr>
              <a:buSzPct val="91666"/>
              <a:buFont typeface="Courier New" panose="02070309020205020404" pitchFamily="49" charset="0"/>
              <a:buChar char="o"/>
              <a:tabLst>
                <a:tab pos="469265" algn="l"/>
                <a:tab pos="469900" algn="l"/>
              </a:tabLs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By now, I have submitted two research papers, one in an international Journal and the other in an international Conference.</a:t>
            </a:r>
          </a:p>
          <a:p>
            <a:pPr marL="355600" indent="-342900">
              <a:lnSpc>
                <a:spcPct val="100000"/>
              </a:lnSpc>
              <a:spcBef>
                <a:spcPts val="1325"/>
              </a:spcBef>
              <a:buClr>
                <a:srgbClr val="FF0000"/>
              </a:buClr>
              <a:buSzPct val="91666"/>
              <a:buFont typeface="Courier New" panose="02070309020205020404" pitchFamily="49" charset="0"/>
              <a:buChar char="o"/>
              <a:tabLst>
                <a:tab pos="469265" algn="l"/>
                <a:tab pos="469900" algn="l"/>
              </a:tabLs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Currently working on 4 other papers.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D36DA8FC-D005-4BAD-8B11-EC175356005E}"/>
              </a:ext>
            </a:extLst>
          </p:cNvPr>
          <p:cNvSpPr txBox="1"/>
          <p:nvPr/>
        </p:nvSpPr>
        <p:spPr>
          <a:xfrm>
            <a:off x="4145332" y="2378578"/>
            <a:ext cx="5715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>
                <a:latin typeface="Verdana"/>
                <a:cs typeface="Verdana"/>
              </a:rPr>
              <a:t>I am Reza Khan Mohammadi…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66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5"/>
              </a:spcBef>
            </a:pPr>
            <a:r>
              <a:rPr sz="2800" dirty="0"/>
              <a:t>Machine</a:t>
            </a:r>
            <a:r>
              <a:rPr sz="2800" spc="-10" dirty="0"/>
              <a:t> </a:t>
            </a:r>
            <a:r>
              <a:rPr sz="2800" spc="-35" dirty="0"/>
              <a:t>Translation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4629871" y="1964820"/>
            <a:ext cx="7168586" cy="4363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29202" y="6076677"/>
            <a:ext cx="11493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20</a:t>
            </a:fld>
            <a:endParaRPr sz="900">
              <a:latin typeface="Candara"/>
              <a:cs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ECADD-0D12-4DA2-A03B-EA8168CD3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85" y="2698814"/>
            <a:ext cx="4294398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spc="-5" dirty="0"/>
              <a:t>Classification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">
              <a:lnSpc>
                <a:spcPts val="930"/>
              </a:lnSpc>
            </a:pPr>
            <a:r>
              <a:rPr dirty="0"/>
              <a:t>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1" y="2133600"/>
            <a:ext cx="4724400" cy="111248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8135" marR="5080" indent="-306070">
              <a:lnSpc>
                <a:spcPts val="2780"/>
              </a:lnSpc>
              <a:spcBef>
                <a:spcPts val="27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lang="en-US" sz="2400" dirty="0">
                <a:latin typeface="Candara"/>
                <a:cs typeface="Candara"/>
              </a:rPr>
              <a:t>Text classification is the process of categorizing text into organized groups.</a:t>
            </a:r>
            <a:endParaRPr sz="2200" dirty="0">
              <a:latin typeface="Candara"/>
              <a:cs typeface="Candar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8FE3-1EE4-4CC3-9640-957C187B8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514600"/>
            <a:ext cx="6667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74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spc="-10" dirty="0"/>
              <a:t>Movie</a:t>
            </a:r>
            <a:r>
              <a:rPr spc="-15" dirty="0"/>
              <a:t> </a:t>
            </a:r>
            <a:r>
              <a:rPr spc="-10" dirty="0"/>
              <a:t>Ratings</a:t>
            </a:r>
          </a:p>
        </p:txBody>
      </p:sp>
      <p:sp>
        <p:nvSpPr>
          <p:cNvPr id="3" name="object 3"/>
          <p:cNvSpPr/>
          <p:nvPr/>
        </p:nvSpPr>
        <p:spPr>
          <a:xfrm>
            <a:off x="548640" y="2246376"/>
            <a:ext cx="7107935" cy="34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37119" y="3380232"/>
            <a:ext cx="4550664" cy="3349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">
              <a:lnSpc>
                <a:spcPts val="930"/>
              </a:lnSpc>
            </a:pPr>
            <a:r>
              <a:rPr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632812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spc="-15" dirty="0"/>
              <a:t>Female </a:t>
            </a:r>
            <a:r>
              <a:rPr dirty="0"/>
              <a:t>or </a:t>
            </a:r>
            <a:r>
              <a:rPr spc="-5" dirty="0"/>
              <a:t>Male</a:t>
            </a:r>
            <a:r>
              <a:rPr spc="-25" dirty="0"/>
              <a:t> </a:t>
            </a:r>
            <a:r>
              <a:rPr spc="-5" dirty="0"/>
              <a:t>Author?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2212848"/>
            <a:ext cx="9418320" cy="3959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r>
              <a:rPr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750775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dirty="0"/>
              <a:t>Is This</a:t>
            </a:r>
            <a:r>
              <a:rPr spc="-25" dirty="0"/>
              <a:t> </a:t>
            </a:r>
            <a:r>
              <a:rPr spc="-5" dirty="0"/>
              <a:t>Spam?</a:t>
            </a:r>
          </a:p>
        </p:txBody>
      </p:sp>
      <p:sp>
        <p:nvSpPr>
          <p:cNvPr id="3" name="object 3"/>
          <p:cNvSpPr/>
          <p:nvPr/>
        </p:nvSpPr>
        <p:spPr>
          <a:xfrm>
            <a:off x="722376" y="2270760"/>
            <a:ext cx="8695943" cy="3755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r>
              <a:rPr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736055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5981" y="606554"/>
            <a:ext cx="11300460" cy="125920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Times New Roman"/>
              <a:cs typeface="Times New Roman"/>
            </a:endParaRPr>
          </a:p>
          <a:p>
            <a:pPr marL="226060">
              <a:lnSpc>
                <a:spcPct val="100000"/>
              </a:lnSpc>
            </a:pPr>
            <a:r>
              <a:rPr sz="2800" spc="-5" dirty="0"/>
              <a:t>Natural </a:t>
            </a:r>
            <a:r>
              <a:rPr sz="2800" dirty="0"/>
              <a:t>Language</a:t>
            </a:r>
            <a:r>
              <a:rPr sz="2800" spc="-10" dirty="0"/>
              <a:t> </a:t>
            </a:r>
            <a:r>
              <a:rPr sz="2800" spc="-5" dirty="0"/>
              <a:t>Processing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541727" y="2091435"/>
            <a:ext cx="1876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ndara"/>
                <a:cs typeface="Candara"/>
              </a:rPr>
              <a:t>A</a:t>
            </a:r>
            <a:r>
              <a:rPr sz="2800" spc="-10" dirty="0">
                <a:latin typeface="Candara"/>
                <a:cs typeface="Candara"/>
              </a:rPr>
              <a:t>pp</a:t>
            </a:r>
            <a:r>
              <a:rPr sz="2800" spc="-5" dirty="0">
                <a:latin typeface="Candara"/>
                <a:cs typeface="Candara"/>
              </a:rPr>
              <a:t>l</a:t>
            </a:r>
            <a:r>
              <a:rPr sz="2800" dirty="0">
                <a:latin typeface="Candara"/>
                <a:cs typeface="Candara"/>
              </a:rPr>
              <a:t>i</a:t>
            </a:r>
            <a:r>
              <a:rPr sz="2800" spc="-5" dirty="0">
                <a:latin typeface="Candara"/>
                <a:cs typeface="Candara"/>
              </a:rPr>
              <a:t>c</a:t>
            </a:r>
            <a:r>
              <a:rPr sz="2800" dirty="0">
                <a:latin typeface="Candara"/>
                <a:cs typeface="Candara"/>
              </a:rPr>
              <a:t>a</a:t>
            </a:r>
            <a:r>
              <a:rPr sz="2800" spc="-5" dirty="0">
                <a:latin typeface="Candara"/>
                <a:cs typeface="Candara"/>
              </a:rPr>
              <a:t>t</a:t>
            </a:r>
            <a:r>
              <a:rPr sz="2800" dirty="0">
                <a:latin typeface="Candara"/>
                <a:cs typeface="Candara"/>
              </a:rPr>
              <a:t>i</a:t>
            </a:r>
            <a:r>
              <a:rPr sz="2800" spc="-5" dirty="0">
                <a:latin typeface="Candara"/>
                <a:cs typeface="Candara"/>
              </a:rPr>
              <a:t>on</a:t>
            </a:r>
            <a:r>
              <a:rPr sz="2800" dirty="0">
                <a:latin typeface="Candara"/>
                <a:cs typeface="Candara"/>
              </a:rPr>
              <a:t>s</a:t>
            </a:r>
            <a:endParaRPr sz="28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727" y="2515108"/>
            <a:ext cx="3015615" cy="33299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770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10" dirty="0">
                <a:latin typeface="Candara"/>
                <a:cs typeface="Candara"/>
              </a:rPr>
              <a:t>Machine</a:t>
            </a:r>
            <a:r>
              <a:rPr sz="2200" spc="-20" dirty="0">
                <a:latin typeface="Candara"/>
                <a:cs typeface="Candara"/>
              </a:rPr>
              <a:t> </a:t>
            </a:r>
            <a:r>
              <a:rPr sz="2200" spc="-15" dirty="0">
                <a:latin typeface="Candara"/>
                <a:cs typeface="Candara"/>
              </a:rPr>
              <a:t>Translation</a:t>
            </a:r>
            <a:endParaRPr sz="22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670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5" dirty="0">
                <a:latin typeface="Candara"/>
                <a:cs typeface="Candara"/>
              </a:rPr>
              <a:t>Information</a:t>
            </a:r>
            <a:r>
              <a:rPr sz="2200" spc="-35" dirty="0">
                <a:latin typeface="Candara"/>
                <a:cs typeface="Candara"/>
              </a:rPr>
              <a:t> </a:t>
            </a:r>
            <a:r>
              <a:rPr sz="2200" spc="-5" dirty="0">
                <a:latin typeface="Candara"/>
                <a:cs typeface="Candara"/>
              </a:rPr>
              <a:t>Retrieval</a:t>
            </a:r>
            <a:endParaRPr sz="22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555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5" dirty="0">
                <a:latin typeface="Candara"/>
                <a:cs typeface="Candara"/>
              </a:rPr>
              <a:t>Question</a:t>
            </a:r>
            <a:r>
              <a:rPr sz="2200" spc="-20" dirty="0">
                <a:latin typeface="Candara"/>
                <a:cs typeface="Candara"/>
              </a:rPr>
              <a:t> </a:t>
            </a:r>
            <a:r>
              <a:rPr sz="2200" spc="-5" dirty="0">
                <a:latin typeface="Candara"/>
                <a:cs typeface="Candara"/>
              </a:rPr>
              <a:t>Answering</a:t>
            </a:r>
            <a:endParaRPr sz="22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550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5" dirty="0">
                <a:latin typeface="Candara"/>
                <a:cs typeface="Candara"/>
              </a:rPr>
              <a:t>Dialogue</a:t>
            </a:r>
            <a:r>
              <a:rPr sz="2200" spc="-20" dirty="0">
                <a:latin typeface="Candara"/>
                <a:cs typeface="Candara"/>
              </a:rPr>
              <a:t> </a:t>
            </a:r>
            <a:r>
              <a:rPr sz="2200" spc="-5" dirty="0">
                <a:latin typeface="Candara"/>
                <a:cs typeface="Candara"/>
              </a:rPr>
              <a:t>Systems</a:t>
            </a:r>
            <a:endParaRPr sz="22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675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5" dirty="0">
                <a:latin typeface="Candara"/>
                <a:cs typeface="Candara"/>
              </a:rPr>
              <a:t>Information</a:t>
            </a:r>
            <a:r>
              <a:rPr sz="2200" spc="-85" dirty="0">
                <a:latin typeface="Candara"/>
                <a:cs typeface="Candara"/>
              </a:rPr>
              <a:t> </a:t>
            </a:r>
            <a:r>
              <a:rPr sz="2200" spc="-5" dirty="0">
                <a:latin typeface="Candara"/>
                <a:cs typeface="Candara"/>
              </a:rPr>
              <a:t>Extraction</a:t>
            </a:r>
            <a:endParaRPr sz="22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550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10" dirty="0">
                <a:latin typeface="Candara"/>
                <a:cs typeface="Candara"/>
              </a:rPr>
              <a:t>Summarization</a:t>
            </a:r>
            <a:endParaRPr sz="22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670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5" dirty="0">
                <a:latin typeface="Candara"/>
                <a:cs typeface="Candara"/>
              </a:rPr>
              <a:t>Sentiment</a:t>
            </a:r>
            <a:r>
              <a:rPr sz="2200" spc="-20" dirty="0">
                <a:latin typeface="Candara"/>
                <a:cs typeface="Candara"/>
              </a:rPr>
              <a:t> </a:t>
            </a:r>
            <a:r>
              <a:rPr sz="2200" spc="-5" dirty="0">
                <a:latin typeface="Candara"/>
                <a:cs typeface="Candara"/>
              </a:rPr>
              <a:t>Analysis</a:t>
            </a:r>
            <a:endParaRPr sz="22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318135" algn="l"/>
              </a:tabLst>
            </a:pPr>
            <a:r>
              <a:rPr sz="2000" spc="440" dirty="0">
                <a:solidFill>
                  <a:srgbClr val="B2B2B2"/>
                </a:solidFill>
                <a:latin typeface="Arial"/>
                <a:cs typeface="Arial"/>
              </a:rPr>
              <a:t>¡	</a:t>
            </a:r>
            <a:r>
              <a:rPr sz="2200" spc="-5" dirty="0">
                <a:latin typeface="Candara"/>
                <a:cs typeface="Candara"/>
              </a:rPr>
              <a:t>...</a:t>
            </a:r>
            <a:endParaRPr sz="2200">
              <a:latin typeface="Candara"/>
              <a:cs typeface="Candar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7156" y="2039619"/>
            <a:ext cx="2771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ndara"/>
                <a:cs typeface="Candara"/>
              </a:rPr>
              <a:t>Core</a:t>
            </a:r>
            <a:r>
              <a:rPr sz="2800" spc="-55" dirty="0">
                <a:latin typeface="Candara"/>
                <a:cs typeface="Candara"/>
              </a:rPr>
              <a:t> </a:t>
            </a:r>
            <a:r>
              <a:rPr sz="2800" spc="-20" dirty="0">
                <a:latin typeface="Candara"/>
                <a:cs typeface="Candara"/>
              </a:rPr>
              <a:t>Technologies</a:t>
            </a:r>
            <a:endParaRPr sz="28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7156" y="2463291"/>
            <a:ext cx="3587750" cy="29241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770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5" dirty="0">
                <a:latin typeface="Candara"/>
                <a:cs typeface="Candara"/>
              </a:rPr>
              <a:t>Language</a:t>
            </a:r>
            <a:r>
              <a:rPr sz="2200" spc="-15" dirty="0">
                <a:latin typeface="Candara"/>
                <a:cs typeface="Candara"/>
              </a:rPr>
              <a:t> </a:t>
            </a:r>
            <a:r>
              <a:rPr sz="2200" spc="-5" dirty="0">
                <a:latin typeface="Candara"/>
                <a:cs typeface="Candara"/>
              </a:rPr>
              <a:t>modeling</a:t>
            </a:r>
            <a:endParaRPr sz="22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670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5" dirty="0">
                <a:latin typeface="Candara"/>
                <a:cs typeface="Candara"/>
              </a:rPr>
              <a:t>Part-of-speech</a:t>
            </a:r>
            <a:r>
              <a:rPr sz="2200" spc="-20" dirty="0">
                <a:latin typeface="Candara"/>
                <a:cs typeface="Candara"/>
              </a:rPr>
              <a:t> </a:t>
            </a:r>
            <a:r>
              <a:rPr sz="2200" spc="-5" dirty="0">
                <a:latin typeface="Candara"/>
                <a:cs typeface="Candara"/>
              </a:rPr>
              <a:t>tagging</a:t>
            </a:r>
            <a:endParaRPr sz="22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555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5" dirty="0">
                <a:latin typeface="Candara"/>
                <a:cs typeface="Candara"/>
              </a:rPr>
              <a:t>Syntactic</a:t>
            </a:r>
            <a:r>
              <a:rPr sz="2200" spc="-20" dirty="0">
                <a:latin typeface="Candara"/>
                <a:cs typeface="Candara"/>
              </a:rPr>
              <a:t> </a:t>
            </a:r>
            <a:r>
              <a:rPr sz="2200" spc="-5" dirty="0">
                <a:latin typeface="Candara"/>
                <a:cs typeface="Candara"/>
              </a:rPr>
              <a:t>parsing</a:t>
            </a:r>
            <a:endParaRPr sz="22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550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5" dirty="0">
                <a:latin typeface="Candara"/>
                <a:cs typeface="Candara"/>
              </a:rPr>
              <a:t>Named-entity</a:t>
            </a:r>
            <a:r>
              <a:rPr sz="2200" spc="-10" dirty="0">
                <a:latin typeface="Candara"/>
                <a:cs typeface="Candara"/>
              </a:rPr>
              <a:t> recognition</a:t>
            </a:r>
            <a:endParaRPr sz="22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675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20" dirty="0">
                <a:latin typeface="Candara"/>
                <a:cs typeface="Candara"/>
              </a:rPr>
              <a:t>Word </a:t>
            </a:r>
            <a:r>
              <a:rPr sz="2200" spc="-5" dirty="0">
                <a:latin typeface="Candara"/>
                <a:cs typeface="Candara"/>
              </a:rPr>
              <a:t>sense</a:t>
            </a:r>
            <a:r>
              <a:rPr sz="2200" spc="-55" dirty="0">
                <a:latin typeface="Candara"/>
                <a:cs typeface="Candara"/>
              </a:rPr>
              <a:t> </a:t>
            </a:r>
            <a:r>
              <a:rPr sz="2200" spc="-5" dirty="0">
                <a:latin typeface="Candara"/>
                <a:cs typeface="Candara"/>
              </a:rPr>
              <a:t>disambiguation</a:t>
            </a:r>
            <a:endParaRPr sz="22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550"/>
              </a:spcBef>
              <a:buClr>
                <a:srgbClr val="B2B2B2"/>
              </a:buClr>
              <a:buSzPct val="90909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200" spc="-5" dirty="0">
                <a:latin typeface="Candara"/>
                <a:cs typeface="Candara"/>
              </a:rPr>
              <a:t>Semantic role</a:t>
            </a:r>
            <a:r>
              <a:rPr sz="2200" spc="-35" dirty="0">
                <a:latin typeface="Candara"/>
                <a:cs typeface="Candara"/>
              </a:rPr>
              <a:t> </a:t>
            </a:r>
            <a:r>
              <a:rPr sz="2200" spc="-5" dirty="0">
                <a:latin typeface="Candara"/>
                <a:cs typeface="Candara"/>
              </a:rPr>
              <a:t>labeling</a:t>
            </a:r>
            <a:endParaRPr sz="22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18135" algn="l"/>
              </a:tabLst>
            </a:pPr>
            <a:r>
              <a:rPr sz="2000" spc="440" dirty="0">
                <a:solidFill>
                  <a:srgbClr val="B2B2B2"/>
                </a:solidFill>
                <a:latin typeface="Arial"/>
                <a:cs typeface="Arial"/>
              </a:rPr>
              <a:t>¡	</a:t>
            </a:r>
            <a:r>
              <a:rPr sz="2200" spc="-5" dirty="0">
                <a:latin typeface="Candara"/>
                <a:cs typeface="Candara"/>
              </a:rPr>
              <a:t>...</a:t>
            </a:r>
            <a:endParaRPr sz="2200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725" y="5991859"/>
            <a:ext cx="9983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00000"/>
                </a:solidFill>
                <a:latin typeface="Candara"/>
                <a:cs typeface="Candara"/>
              </a:rPr>
              <a:t>NLP </a:t>
            </a:r>
            <a:r>
              <a:rPr sz="2400" dirty="0">
                <a:solidFill>
                  <a:srgbClr val="C00000"/>
                </a:solidFill>
                <a:latin typeface="Candara"/>
                <a:cs typeface="Candara"/>
              </a:rPr>
              <a:t>lies </a:t>
            </a:r>
            <a:r>
              <a:rPr sz="2400" spc="-5" dirty="0">
                <a:solidFill>
                  <a:srgbClr val="C00000"/>
                </a:solidFill>
                <a:latin typeface="Candara"/>
                <a:cs typeface="Candara"/>
              </a:rPr>
              <a:t>at </a:t>
            </a:r>
            <a:r>
              <a:rPr sz="2400" dirty="0">
                <a:solidFill>
                  <a:srgbClr val="C00000"/>
                </a:solidFill>
                <a:latin typeface="Candara"/>
                <a:cs typeface="Candara"/>
              </a:rPr>
              <a:t>the </a:t>
            </a:r>
            <a:r>
              <a:rPr sz="2400" spc="-5" dirty="0">
                <a:solidFill>
                  <a:srgbClr val="C00000"/>
                </a:solidFill>
                <a:latin typeface="Candara"/>
                <a:cs typeface="Candara"/>
              </a:rPr>
              <a:t>intersection of </a:t>
            </a:r>
            <a:r>
              <a:rPr lang="en-US" sz="2400" spc="-5" dirty="0">
                <a:solidFill>
                  <a:srgbClr val="C00000"/>
                </a:solidFill>
                <a:latin typeface="Candara"/>
                <a:cs typeface="Candara"/>
              </a:rPr>
              <a:t>Linguistics, Computer Science, and AI</a:t>
            </a:r>
            <a:r>
              <a:rPr sz="2400" spc="-5" dirty="0">
                <a:solidFill>
                  <a:srgbClr val="C00000"/>
                </a:solidFill>
                <a:latin typeface="Candara"/>
                <a:cs typeface="Candara"/>
              </a:rPr>
              <a:t>.</a:t>
            </a:r>
            <a:endParaRPr sz="2400" dirty="0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43489" y="6045200"/>
            <a:ext cx="88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2B2B2"/>
                </a:solidFill>
                <a:latin typeface="Candara"/>
                <a:cs typeface="Candara"/>
              </a:rPr>
              <a:t>9</a:t>
            </a:r>
            <a:endParaRPr sz="9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66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5"/>
              </a:spcBef>
            </a:pPr>
            <a:r>
              <a:rPr sz="2800" spc="-5" dirty="0"/>
              <a:t>Ambiguity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659932" y="2024041"/>
            <a:ext cx="7397115" cy="2146742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1380"/>
              </a:spcBef>
              <a:buClr>
                <a:srgbClr val="B2B2B2"/>
              </a:buClr>
              <a:buSzPct val="92307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600" spc="-5" dirty="0">
                <a:latin typeface="Candara"/>
                <a:cs typeface="Candara"/>
              </a:rPr>
              <a:t>Ambiguity at multiple</a:t>
            </a:r>
            <a:r>
              <a:rPr sz="2600" spc="5" dirty="0">
                <a:latin typeface="Candara"/>
                <a:cs typeface="Candara"/>
              </a:rPr>
              <a:t> </a:t>
            </a:r>
            <a:r>
              <a:rPr sz="2600" spc="-5" dirty="0">
                <a:latin typeface="Candara"/>
                <a:cs typeface="Candara"/>
              </a:rPr>
              <a:t>levels</a:t>
            </a:r>
            <a:endParaRPr sz="2600" dirty="0">
              <a:latin typeface="Candara"/>
              <a:cs typeface="Candara"/>
            </a:endParaRPr>
          </a:p>
          <a:p>
            <a:pPr marL="642620" lvl="1" indent="-306070">
              <a:lnSpc>
                <a:spcPct val="100000"/>
              </a:lnSpc>
              <a:spcBef>
                <a:spcPts val="118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641985" algn="l"/>
                <a:tab pos="642620" algn="l"/>
              </a:tabLst>
            </a:pPr>
            <a:r>
              <a:rPr sz="2400" spc="-20" dirty="0">
                <a:latin typeface="Candara"/>
                <a:cs typeface="Candara"/>
              </a:rPr>
              <a:t>Word </a:t>
            </a:r>
            <a:r>
              <a:rPr sz="2400" spc="-5" dirty="0">
                <a:latin typeface="Candara"/>
                <a:cs typeface="Candara"/>
              </a:rPr>
              <a:t>senses: </a:t>
            </a: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bank </a:t>
            </a:r>
            <a:r>
              <a:rPr sz="2400" spc="-5" dirty="0">
                <a:latin typeface="Candara"/>
                <a:cs typeface="Candara"/>
              </a:rPr>
              <a:t>(finance or river</a:t>
            </a:r>
            <a:r>
              <a:rPr sz="2400" spc="45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?)</a:t>
            </a:r>
          </a:p>
          <a:p>
            <a:pPr marL="642620" lvl="1" indent="-306070">
              <a:lnSpc>
                <a:spcPct val="100000"/>
              </a:lnSpc>
              <a:spcBef>
                <a:spcPts val="122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641985" algn="l"/>
                <a:tab pos="642620" algn="l"/>
              </a:tabLst>
            </a:pPr>
            <a:r>
              <a:rPr sz="2400" spc="-5" dirty="0">
                <a:latin typeface="Candara"/>
                <a:cs typeface="Candara"/>
              </a:rPr>
              <a:t>Part of </a:t>
            </a:r>
            <a:r>
              <a:rPr sz="2400" dirty="0">
                <a:latin typeface="Candara"/>
                <a:cs typeface="Candara"/>
              </a:rPr>
              <a:t>speech: </a:t>
            </a: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chair </a:t>
            </a:r>
            <a:r>
              <a:rPr sz="2400" spc="-5" dirty="0">
                <a:latin typeface="Candara"/>
                <a:cs typeface="Candara"/>
              </a:rPr>
              <a:t>(noun or verb</a:t>
            </a:r>
            <a:r>
              <a:rPr sz="2400" spc="30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?)</a:t>
            </a:r>
          </a:p>
          <a:p>
            <a:pPr marL="642620" lvl="1" indent="-306070">
              <a:lnSpc>
                <a:spcPct val="100000"/>
              </a:lnSpc>
              <a:spcBef>
                <a:spcPts val="122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641985" algn="l"/>
                <a:tab pos="642620" algn="l"/>
              </a:tabLst>
            </a:pPr>
            <a:r>
              <a:rPr sz="2400" spc="-5" dirty="0">
                <a:latin typeface="Candara"/>
                <a:cs typeface="Candara"/>
              </a:rPr>
              <a:t>Syntactic structure: </a:t>
            </a: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I can see a </a:t>
            </a:r>
            <a:r>
              <a:rPr sz="2400" b="1" spc="-5" dirty="0">
                <a:solidFill>
                  <a:srgbClr val="C00000"/>
                </a:solidFill>
                <a:latin typeface="Candara"/>
                <a:cs typeface="Candara"/>
              </a:rPr>
              <a:t>man with </a:t>
            </a:r>
            <a:r>
              <a:rPr sz="2400" b="1" dirty="0">
                <a:solidFill>
                  <a:srgbClr val="C00000"/>
                </a:solidFill>
                <a:latin typeface="Candara"/>
                <a:cs typeface="Candara"/>
              </a:rPr>
              <a:t>a</a:t>
            </a:r>
            <a:r>
              <a:rPr sz="2400" b="1" spc="80" dirty="0">
                <a:solidFill>
                  <a:srgbClr val="C00000"/>
                </a:solidFill>
                <a:latin typeface="Candara"/>
                <a:cs typeface="Candara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ndara"/>
                <a:cs typeface="Candara"/>
              </a:rPr>
              <a:t>telescope</a:t>
            </a:r>
            <a:endParaRPr sz="2400" dirty="0">
              <a:latin typeface="Candara"/>
              <a:cs typeface="Candar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7071" y="4465320"/>
            <a:ext cx="6202680" cy="1664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42F5E-E1C7-46ED-A071-A8F03B905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931" y="3528909"/>
            <a:ext cx="2374100" cy="25839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431" y="1868423"/>
            <a:ext cx="8714232" cy="4684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477383" y="3576828"/>
            <a:ext cx="2141855" cy="12204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600" dirty="0">
                <a:latin typeface="Candara"/>
                <a:cs typeface="Candara"/>
              </a:rPr>
              <a:t>A</a:t>
            </a:r>
            <a:r>
              <a:rPr sz="2600" spc="-65" dirty="0">
                <a:latin typeface="Candara"/>
                <a:cs typeface="Candara"/>
              </a:rPr>
              <a:t> </a:t>
            </a:r>
            <a:r>
              <a:rPr sz="2600" spc="-5" dirty="0">
                <a:latin typeface="Candara"/>
                <a:cs typeface="Candara"/>
              </a:rPr>
              <a:t>ship-shipping  ship, shipping  shipping-ships</a:t>
            </a:r>
            <a:endParaRPr sz="2600">
              <a:latin typeface="Candara"/>
              <a:cs typeface="Candar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811AF8E-4B1C-45E1-8677-B16B0ABDD350}"/>
              </a:ext>
            </a:extLst>
          </p:cNvPr>
          <p:cNvSpPr txBox="1">
            <a:spLocks/>
          </p:cNvSpPr>
          <p:nvPr/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665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31775">
              <a:spcBef>
                <a:spcPts val="2895"/>
              </a:spcBef>
            </a:pPr>
            <a:r>
              <a:rPr lang="en-US" sz="2800" kern="0" spc="-5"/>
              <a:t>Ambiguity</a:t>
            </a:r>
            <a:endParaRPr lang="en-US" sz="2800" ker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66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5"/>
              </a:spcBef>
            </a:pPr>
            <a:r>
              <a:rPr sz="2800" spc="-5" dirty="0"/>
              <a:t>Fields with Connections to</a:t>
            </a:r>
            <a:r>
              <a:rPr sz="2800" spc="20" dirty="0"/>
              <a:t> </a:t>
            </a:r>
            <a:r>
              <a:rPr sz="2800" dirty="0"/>
              <a:t>NLP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0464" y="6076677"/>
            <a:ext cx="17335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28</a:t>
            </a:fld>
            <a:endParaRPr sz="900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932" y="1938019"/>
            <a:ext cx="8721725" cy="40792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434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Machine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learning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33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Linguistics </a:t>
            </a:r>
            <a:r>
              <a:rPr sz="2400" dirty="0">
                <a:latin typeface="Candara"/>
                <a:cs typeface="Candara"/>
              </a:rPr>
              <a:t>(including </a:t>
            </a:r>
            <a:r>
              <a:rPr sz="2400" spc="-5" dirty="0">
                <a:latin typeface="Candara"/>
                <a:cs typeface="Candara"/>
              </a:rPr>
              <a:t>psycho-, socio-, descriptive, and</a:t>
            </a:r>
            <a:r>
              <a:rPr sz="2400" spc="12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theoretical)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31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Cognitive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science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310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Information</a:t>
            </a:r>
            <a:r>
              <a:rPr sz="240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theory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33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Logic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21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Data science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31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Political</a:t>
            </a:r>
            <a:r>
              <a:rPr sz="2400" dirty="0">
                <a:latin typeface="Candara"/>
                <a:cs typeface="Candara"/>
              </a:rPr>
              <a:t> science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310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Psychology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33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Economics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31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Education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66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5"/>
              </a:spcBef>
            </a:pPr>
            <a:r>
              <a:rPr sz="2800" spc="-60" dirty="0"/>
              <a:t>Today’s</a:t>
            </a:r>
            <a:r>
              <a:rPr sz="2800" dirty="0"/>
              <a:t> </a:t>
            </a:r>
            <a:r>
              <a:rPr sz="2800" spc="-5" dirty="0"/>
              <a:t>Applications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11373639" y="6076677"/>
            <a:ext cx="16954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r>
              <a:rPr sz="900" dirty="0">
                <a:solidFill>
                  <a:srgbClr val="B2B2B2"/>
                </a:solidFill>
                <a:latin typeface="Candara"/>
                <a:cs typeface="Candara"/>
              </a:rPr>
              <a:t>57</a:t>
            </a:r>
            <a:endParaRPr sz="900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932" y="1998980"/>
            <a:ext cx="6412865" cy="3875404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103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Conversational </a:t>
            </a:r>
            <a:r>
              <a:rPr sz="2400" dirty="0">
                <a:latin typeface="Candara"/>
                <a:cs typeface="Candara"/>
              </a:rPr>
              <a:t>agents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93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Information extraction and question</a:t>
            </a:r>
            <a:r>
              <a:rPr sz="2400" spc="5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answering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910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Machine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translation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91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Opinion and sentiment</a:t>
            </a:r>
            <a:r>
              <a:rPr sz="2400" spc="1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analysis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93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Social </a:t>
            </a:r>
            <a:r>
              <a:rPr sz="2400" dirty="0">
                <a:latin typeface="Candara"/>
                <a:cs typeface="Candara"/>
              </a:rPr>
              <a:t>media</a:t>
            </a:r>
            <a:r>
              <a:rPr sz="2400" spc="-6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analysis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81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Visual</a:t>
            </a:r>
            <a:r>
              <a:rPr sz="2400" spc="-2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understanding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915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Essay evaluation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910"/>
              </a:spcBef>
              <a:buClr>
                <a:srgbClr val="B2B2B2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Mining </a:t>
            </a:r>
            <a:r>
              <a:rPr sz="2400" dirty="0">
                <a:latin typeface="Candara"/>
                <a:cs typeface="Candara"/>
              </a:rPr>
              <a:t>legal, </a:t>
            </a:r>
            <a:r>
              <a:rPr sz="2400" spc="-5" dirty="0">
                <a:latin typeface="Candara"/>
                <a:cs typeface="Candara"/>
              </a:rPr>
              <a:t>medical, or scholarly</a:t>
            </a:r>
            <a:r>
              <a:rPr sz="2400" spc="2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literature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429202" y="6076677"/>
            <a:ext cx="11493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3</a:t>
            </a:fld>
            <a:endParaRPr sz="900">
              <a:latin typeface="Candara"/>
              <a:cs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C9EA1-33B4-4500-B309-DD3527880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2" y="2564202"/>
            <a:ext cx="3202478" cy="3202478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7966F073-ADE9-435A-B38D-ACE121D259F8}"/>
              </a:ext>
            </a:extLst>
          </p:cNvPr>
          <p:cNvSpPr txBox="1"/>
          <p:nvPr/>
        </p:nvSpPr>
        <p:spPr>
          <a:xfrm>
            <a:off x="533400" y="1752600"/>
            <a:ext cx="11353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2800" spc="-5" dirty="0">
                <a:latin typeface="Verdana"/>
                <a:cs typeface="Verdana"/>
              </a:rPr>
              <a:t>Today we will talk about </a:t>
            </a:r>
            <a:r>
              <a:rPr lang="en-US" sz="2800" b="1" spc="-5" dirty="0">
                <a:latin typeface="Verdana"/>
                <a:cs typeface="Verdana"/>
              </a:rPr>
              <a:t>N</a:t>
            </a:r>
            <a:r>
              <a:rPr lang="en-US" sz="2800" spc="-5" dirty="0">
                <a:latin typeface="Verdana"/>
                <a:cs typeface="Verdana"/>
              </a:rPr>
              <a:t>atural </a:t>
            </a:r>
            <a:r>
              <a:rPr lang="en-US" sz="2800" b="1" spc="-5" dirty="0">
                <a:latin typeface="Verdana"/>
                <a:cs typeface="Verdana"/>
              </a:rPr>
              <a:t>L</a:t>
            </a:r>
            <a:r>
              <a:rPr lang="en-US" sz="2800" spc="-5" dirty="0">
                <a:latin typeface="Verdana"/>
                <a:cs typeface="Verdana"/>
              </a:rPr>
              <a:t>anguage </a:t>
            </a:r>
            <a:r>
              <a:rPr lang="en-US" sz="2800" b="1" spc="-5" dirty="0">
                <a:latin typeface="Verdana"/>
                <a:cs typeface="Verdana"/>
              </a:rPr>
              <a:t>P</a:t>
            </a:r>
            <a:r>
              <a:rPr lang="en-US" sz="2800" spc="-5" dirty="0">
                <a:latin typeface="Verdana"/>
                <a:cs typeface="Verdana"/>
              </a:rPr>
              <a:t>rocessing (NLP)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66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5"/>
              </a:spcBef>
            </a:pPr>
            <a:r>
              <a:rPr sz="2800" spc="-20" dirty="0"/>
              <a:t>Factors </a:t>
            </a:r>
            <a:r>
              <a:rPr sz="2800" spc="-5" dirty="0"/>
              <a:t>Changing </a:t>
            </a:r>
            <a:r>
              <a:rPr sz="2800" dirty="0"/>
              <a:t>NLP</a:t>
            </a:r>
            <a:r>
              <a:rPr sz="2800" spc="35" dirty="0"/>
              <a:t> </a:t>
            </a:r>
            <a:r>
              <a:rPr sz="2800" dirty="0"/>
              <a:t>Landscape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11373639" y="6076677"/>
            <a:ext cx="16954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r>
              <a:rPr sz="900" dirty="0">
                <a:solidFill>
                  <a:srgbClr val="B2B2B2"/>
                </a:solidFill>
                <a:latin typeface="Candara"/>
                <a:cs typeface="Candara"/>
              </a:rPr>
              <a:t>58</a:t>
            </a:r>
            <a:endParaRPr sz="900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932" y="2897123"/>
            <a:ext cx="8301990" cy="208026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60"/>
              </a:spcBef>
              <a:buClr>
                <a:srgbClr val="B2B2B2"/>
              </a:buClr>
              <a:buSzPct val="92307"/>
              <a:buAutoNum type="arabicPeriod"/>
              <a:tabLst>
                <a:tab pos="469265" algn="l"/>
                <a:tab pos="469900" algn="l"/>
              </a:tabLst>
            </a:pPr>
            <a:r>
              <a:rPr sz="2600" spc="-5" dirty="0">
                <a:latin typeface="Candara"/>
                <a:cs typeface="Candara"/>
              </a:rPr>
              <a:t>Increases in computing power</a:t>
            </a:r>
            <a:endParaRPr sz="2600">
              <a:latin typeface="Candara"/>
              <a:cs typeface="Candara"/>
            </a:endParaRP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Clr>
                <a:srgbClr val="B2B2B2"/>
              </a:buClr>
              <a:buSzPct val="92307"/>
              <a:buAutoNum type="arabicPeriod"/>
              <a:tabLst>
                <a:tab pos="469265" algn="l"/>
                <a:tab pos="469900" algn="l"/>
              </a:tabLst>
            </a:pPr>
            <a:r>
              <a:rPr sz="2600" dirty="0">
                <a:latin typeface="Candara"/>
                <a:cs typeface="Candara"/>
              </a:rPr>
              <a:t>The </a:t>
            </a:r>
            <a:r>
              <a:rPr sz="2600" spc="-5" dirty="0">
                <a:latin typeface="Candara"/>
                <a:cs typeface="Candara"/>
              </a:rPr>
              <a:t>rise of </a:t>
            </a:r>
            <a:r>
              <a:rPr sz="2600" dirty="0">
                <a:latin typeface="Candara"/>
                <a:cs typeface="Candara"/>
              </a:rPr>
              <a:t>the web, then the </a:t>
            </a:r>
            <a:r>
              <a:rPr sz="2600" spc="-5" dirty="0">
                <a:latin typeface="Candara"/>
                <a:cs typeface="Candara"/>
              </a:rPr>
              <a:t>social</a:t>
            </a:r>
            <a:r>
              <a:rPr sz="2600" spc="-25" dirty="0">
                <a:latin typeface="Candara"/>
                <a:cs typeface="Candara"/>
              </a:rPr>
              <a:t> </a:t>
            </a:r>
            <a:r>
              <a:rPr sz="2600" spc="-5" dirty="0">
                <a:latin typeface="Candara"/>
                <a:cs typeface="Candara"/>
              </a:rPr>
              <a:t>web</a:t>
            </a:r>
            <a:endParaRPr sz="2600">
              <a:latin typeface="Candara"/>
              <a:cs typeface="Candara"/>
            </a:endParaRPr>
          </a:p>
          <a:p>
            <a:pPr marL="469900" indent="-457200">
              <a:lnSpc>
                <a:spcPct val="100000"/>
              </a:lnSpc>
              <a:spcBef>
                <a:spcPts val="885"/>
              </a:spcBef>
              <a:buClr>
                <a:srgbClr val="B2B2B2"/>
              </a:buClr>
              <a:buSzPct val="92307"/>
              <a:buAutoNum type="arabicPeriod"/>
              <a:tabLst>
                <a:tab pos="469265" algn="l"/>
                <a:tab pos="469900" algn="l"/>
              </a:tabLst>
            </a:pPr>
            <a:r>
              <a:rPr sz="2600" spc="-5" dirty="0">
                <a:latin typeface="Candara"/>
                <a:cs typeface="Candara"/>
              </a:rPr>
              <a:t>Advances in machine</a:t>
            </a:r>
            <a:r>
              <a:rPr sz="2600" dirty="0">
                <a:latin typeface="Candara"/>
                <a:cs typeface="Candara"/>
              </a:rPr>
              <a:t> </a:t>
            </a:r>
            <a:r>
              <a:rPr sz="2600" spc="-5" dirty="0">
                <a:latin typeface="Candara"/>
                <a:cs typeface="Candara"/>
              </a:rPr>
              <a:t>learning</a:t>
            </a:r>
            <a:endParaRPr sz="2600">
              <a:latin typeface="Candara"/>
              <a:cs typeface="Candara"/>
            </a:endParaRPr>
          </a:p>
          <a:p>
            <a:pPr marL="469900" indent="-457200">
              <a:lnSpc>
                <a:spcPct val="100000"/>
              </a:lnSpc>
              <a:spcBef>
                <a:spcPts val="890"/>
              </a:spcBef>
              <a:buClr>
                <a:srgbClr val="B2B2B2"/>
              </a:buClr>
              <a:buSzPct val="92307"/>
              <a:buAutoNum type="arabicPeriod"/>
              <a:tabLst>
                <a:tab pos="469265" algn="l"/>
                <a:tab pos="469900" algn="l"/>
              </a:tabLst>
            </a:pPr>
            <a:r>
              <a:rPr sz="2600" spc="-5" dirty="0">
                <a:latin typeface="Candara"/>
                <a:cs typeface="Candara"/>
              </a:rPr>
              <a:t>Advances in understanding of language in social</a:t>
            </a:r>
            <a:r>
              <a:rPr sz="2600" spc="20" dirty="0">
                <a:latin typeface="Candara"/>
                <a:cs typeface="Candara"/>
              </a:rPr>
              <a:t> </a:t>
            </a:r>
            <a:r>
              <a:rPr sz="2600" spc="-5" dirty="0">
                <a:latin typeface="Candara"/>
                <a:cs typeface="Candara"/>
              </a:rPr>
              <a:t>context</a:t>
            </a:r>
            <a:endParaRPr sz="26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6B1EF33-E659-4560-A456-BF691E4BCBEE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6D8E919-7423-4690-8DDC-CCF76B831D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1905000"/>
            <a:ext cx="97377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dirty="0"/>
              <a:t>However, none of these were possible without…</a:t>
            </a:r>
            <a:endParaRPr sz="2400" spc="-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EDF6DB-CA01-4FE6-9EC6-31286B10D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89" y="2743200"/>
            <a:ext cx="5486402" cy="26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2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945CA9D-6C7C-48DB-8925-F32E188F3383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D720FEB-1CF1-42CD-8208-4F0AC7B2A3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Deep Learning + NLP = Deep NLP</a:t>
            </a:r>
            <a:br>
              <a:rPr lang="en-US" sz="3000" spc="-5" dirty="0"/>
            </a:br>
            <a:endParaRPr sz="3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3B62B6-E40B-4833-AC7D-F6DE2ED2E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2" t="12500" r="11312" b="18750"/>
          <a:stretch/>
        </p:blipFill>
        <p:spPr>
          <a:xfrm>
            <a:off x="1088392" y="2761900"/>
            <a:ext cx="9960608" cy="26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88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06E84FC-6CD2-40E6-9927-8D0908326DF2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D8B266C-276A-4227-8203-7888F7D52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890" y="3145589"/>
            <a:ext cx="111251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/>
              <a:t>Personal Research Experience</a:t>
            </a:r>
            <a:endParaRPr sz="3600" b="1" spc="-5" dirty="0"/>
          </a:p>
        </p:txBody>
      </p:sp>
    </p:spTree>
    <p:extLst>
      <p:ext uri="{BB962C8B-B14F-4D97-AF65-F5344CB8AC3E}">
        <p14:creationId xmlns:p14="http://schemas.microsoft.com/office/powerpoint/2010/main" val="18625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Neural Style Transfer</a:t>
            </a:r>
            <a:br>
              <a:rPr lang="en-US" sz="3000" spc="-5" dirty="0"/>
            </a:br>
            <a:endParaRPr sz="3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5C4136-494D-4726-920A-4336F3F0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4" y="2311186"/>
            <a:ext cx="11307272" cy="39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Neural Style Transfer</a:t>
            </a:r>
            <a:br>
              <a:rPr lang="en-US" sz="3000" spc="-5" dirty="0"/>
            </a:br>
            <a:endParaRPr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13FCF-CE7F-4F71-BC49-B463D4D5B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6" y="2302463"/>
            <a:ext cx="5406778" cy="2195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62C282-C55A-4618-B262-C9C83D9E4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48" y="4497561"/>
            <a:ext cx="5644904" cy="18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86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Text Style Transfer</a:t>
            </a:r>
            <a:br>
              <a:rPr lang="en-US" sz="3000" spc="-5" dirty="0"/>
            </a:b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8B56E-F385-4E6B-AA42-0E72D64AA695}"/>
              </a:ext>
            </a:extLst>
          </p:cNvPr>
          <p:cNvSpPr txBox="1"/>
          <p:nvPr/>
        </p:nvSpPr>
        <p:spPr>
          <a:xfrm>
            <a:off x="440286" y="628194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Candara"/>
                <a:cs typeface="Candara"/>
              </a:rPr>
              <a:t>(Lee et </a:t>
            </a:r>
            <a:r>
              <a:rPr lang="en-US" sz="1800" dirty="0">
                <a:latin typeface="Candara"/>
                <a:cs typeface="Candara"/>
              </a:rPr>
              <a:t>al, 2019)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E6070-8FF1-4DCF-ADFE-91620EF40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17" y="2037747"/>
            <a:ext cx="900934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Gender Style Transfer</a:t>
            </a:r>
            <a:br>
              <a:rPr lang="en-US" sz="3000" spc="-5" dirty="0"/>
            </a:b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8B56E-F385-4E6B-AA42-0E72D64AA695}"/>
              </a:ext>
            </a:extLst>
          </p:cNvPr>
          <p:cNvSpPr txBox="1"/>
          <p:nvPr/>
        </p:nvSpPr>
        <p:spPr>
          <a:xfrm>
            <a:off x="440286" y="628194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Candara"/>
                <a:cs typeface="Candara"/>
              </a:rPr>
              <a:t>(Sudhakar et </a:t>
            </a:r>
            <a:r>
              <a:rPr lang="en-US" sz="1800" dirty="0">
                <a:latin typeface="Candara"/>
                <a:cs typeface="Candara"/>
              </a:rPr>
              <a:t>al, 2019)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C6CAF-DD99-4CFD-9923-87559F363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6" y="2971800"/>
            <a:ext cx="11306408" cy="14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07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PGST: a Polyglot Gender Style Transfer method</a:t>
            </a:r>
            <a:br>
              <a:rPr lang="en-US" sz="3000" spc="-5" dirty="0"/>
            </a:br>
            <a:endParaRPr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8B56E-F385-4E6B-AA42-0E72D64AA695}"/>
              </a:ext>
            </a:extLst>
          </p:cNvPr>
          <p:cNvSpPr txBox="1"/>
          <p:nvPr/>
        </p:nvSpPr>
        <p:spPr>
          <a:xfrm>
            <a:off x="3883995" y="2035514"/>
            <a:ext cx="4436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pc="-5" dirty="0">
                <a:solidFill>
                  <a:srgbClr val="303695"/>
                </a:solidFill>
                <a:latin typeface="Candara"/>
                <a:cs typeface="Candar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https://arxiv.org/abs/2009.01040</a:t>
            </a:r>
            <a:endParaRPr lang="fa-IR" sz="2400" spc="-5" dirty="0">
              <a:solidFill>
                <a:srgbClr val="303695"/>
              </a:solidFill>
              <a:latin typeface="Candara"/>
              <a:cs typeface="Canda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52751-692C-4FE6-8325-4DEB8A35B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4" y="2624344"/>
            <a:ext cx="112949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69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Gender Identification</a:t>
            </a:r>
            <a:br>
              <a:rPr lang="en-US" sz="3000" spc="-5" dirty="0"/>
            </a:b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3CA36-A207-4BDD-8863-79BC7016D125}"/>
              </a:ext>
            </a:extLst>
          </p:cNvPr>
          <p:cNvSpPr txBox="1"/>
          <p:nvPr/>
        </p:nvSpPr>
        <p:spPr>
          <a:xfrm>
            <a:off x="440286" y="628194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Candara"/>
                <a:cs typeface="Candara"/>
              </a:rPr>
              <a:t>(Khan Mohammadi and Mirroshandel</a:t>
            </a:r>
            <a:r>
              <a:rPr lang="en-US" sz="1800" dirty="0">
                <a:latin typeface="Candara"/>
                <a:cs typeface="Candara"/>
              </a:rPr>
              <a:t>, 2020)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07C0B-A6BD-4530-A33F-454AA8D7B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80" y="2183991"/>
            <a:ext cx="9606220" cy="38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sz="3000" spc="-5" dirty="0"/>
              <a:t>Communication With Machines</a:t>
            </a:r>
            <a:endParaRPr sz="3000" dirty="0"/>
          </a:p>
        </p:txBody>
      </p:sp>
      <p:sp>
        <p:nvSpPr>
          <p:cNvPr id="4" name="object 4"/>
          <p:cNvSpPr/>
          <p:nvPr/>
        </p:nvSpPr>
        <p:spPr>
          <a:xfrm>
            <a:off x="451104" y="2310383"/>
            <a:ext cx="4114800" cy="2941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29911" y="2310383"/>
            <a:ext cx="4008120" cy="2941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17280" y="2310383"/>
            <a:ext cx="2895600" cy="2941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63912" y="5436108"/>
            <a:ext cx="10928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Candara"/>
                <a:cs typeface="Candara"/>
              </a:rPr>
              <a:t>~</a:t>
            </a:r>
            <a:r>
              <a:rPr sz="2600" spc="-5" dirty="0">
                <a:latin typeface="Candara"/>
                <a:cs typeface="Candara"/>
              </a:rPr>
              <a:t>50</a:t>
            </a:r>
            <a:r>
              <a:rPr sz="2600" spc="-10" dirty="0">
                <a:latin typeface="Candara"/>
                <a:cs typeface="Candara"/>
              </a:rPr>
              <a:t>-</a:t>
            </a:r>
            <a:r>
              <a:rPr sz="2600" spc="-5" dirty="0">
                <a:latin typeface="Candara"/>
                <a:cs typeface="Candara"/>
              </a:rPr>
              <a:t>70</a:t>
            </a:r>
            <a:r>
              <a:rPr sz="2600" dirty="0">
                <a:latin typeface="Candara"/>
                <a:cs typeface="Candara"/>
              </a:rPr>
              <a:t>s</a:t>
            </a:r>
            <a:endParaRPr sz="2600">
              <a:latin typeface="Candara"/>
              <a:cs typeface="Candar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29202" y="6076677"/>
            <a:ext cx="11493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4</a:t>
            </a:fld>
            <a:endParaRPr sz="900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96405" y="5436108"/>
            <a:ext cx="6921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Candara"/>
                <a:cs typeface="Candara"/>
              </a:rPr>
              <a:t>~</a:t>
            </a:r>
            <a:r>
              <a:rPr sz="2600" spc="-10" dirty="0">
                <a:latin typeface="Candara"/>
                <a:cs typeface="Candara"/>
              </a:rPr>
              <a:t>8</a:t>
            </a:r>
            <a:r>
              <a:rPr sz="2600" spc="-5" dirty="0">
                <a:latin typeface="Candara"/>
                <a:cs typeface="Candara"/>
              </a:rPr>
              <a:t>0</a:t>
            </a:r>
            <a:r>
              <a:rPr sz="2600" dirty="0">
                <a:latin typeface="Candara"/>
                <a:cs typeface="Candara"/>
              </a:rPr>
              <a:t>s</a:t>
            </a:r>
            <a:endParaRPr sz="2600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52054" y="5436108"/>
            <a:ext cx="8248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Candara"/>
                <a:cs typeface="Candara"/>
              </a:rPr>
              <a:t>t</a:t>
            </a:r>
            <a:r>
              <a:rPr sz="2600" spc="-5" dirty="0">
                <a:latin typeface="Candara"/>
                <a:cs typeface="Candara"/>
              </a:rPr>
              <a:t>o</a:t>
            </a:r>
            <a:r>
              <a:rPr sz="2600" spc="-10" dirty="0">
                <a:latin typeface="Candara"/>
                <a:cs typeface="Candara"/>
              </a:rPr>
              <a:t>d</a:t>
            </a:r>
            <a:r>
              <a:rPr sz="2600" spc="-5" dirty="0">
                <a:latin typeface="Candara"/>
                <a:cs typeface="Candara"/>
              </a:rPr>
              <a:t>a</a:t>
            </a:r>
            <a:r>
              <a:rPr sz="2600" dirty="0">
                <a:latin typeface="Candara"/>
                <a:cs typeface="Candara"/>
              </a:rPr>
              <a:t>y</a:t>
            </a:r>
            <a:endParaRPr sz="26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Character-based Token Classifier</a:t>
            </a:r>
            <a:br>
              <a:rPr lang="en-US" sz="3000" spc="-5" dirty="0"/>
            </a:b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3CA36-A207-4BDD-8863-79BC7016D125}"/>
              </a:ext>
            </a:extLst>
          </p:cNvPr>
          <p:cNvSpPr txBox="1"/>
          <p:nvPr/>
        </p:nvSpPr>
        <p:spPr>
          <a:xfrm>
            <a:off x="440286" y="628194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Candara"/>
                <a:cs typeface="Candara"/>
              </a:rPr>
              <a:t>(Khan Mohammadi and Mirroshandel</a:t>
            </a:r>
            <a:r>
              <a:rPr lang="en-US" sz="1800" dirty="0">
                <a:latin typeface="Candara"/>
                <a:cs typeface="Candara"/>
              </a:rPr>
              <a:t>, 2020)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A0CF0-4A7F-4B35-A60A-C722F48B52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90" y="2237974"/>
            <a:ext cx="8382000" cy="37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92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6798714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Character-based Token Classifier</a:t>
            </a:r>
            <a:br>
              <a:rPr lang="en-US" sz="3000" spc="-5" dirty="0"/>
            </a:b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3CA36-A207-4BDD-8863-79BC7016D125}"/>
              </a:ext>
            </a:extLst>
          </p:cNvPr>
          <p:cNvSpPr txBox="1"/>
          <p:nvPr/>
        </p:nvSpPr>
        <p:spPr>
          <a:xfrm>
            <a:off x="440286" y="628194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Candara"/>
                <a:cs typeface="Candara"/>
              </a:rPr>
              <a:t>(Khan Mohammadi and Mirroshandel</a:t>
            </a:r>
            <a:r>
              <a:rPr lang="en-US" sz="1800" dirty="0">
                <a:latin typeface="Candara"/>
                <a:cs typeface="Candara"/>
              </a:rPr>
              <a:t>, 2020)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B1D19-3A58-4FAA-8234-9F31EA26E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14406"/>
            <a:ext cx="4510636" cy="556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14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Approach</a:t>
            </a:r>
            <a:br>
              <a:rPr lang="en-US" sz="3000" spc="-5" dirty="0"/>
            </a:b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3CA36-A207-4BDD-8863-79BC7016D125}"/>
              </a:ext>
            </a:extLst>
          </p:cNvPr>
          <p:cNvSpPr txBox="1"/>
          <p:nvPr/>
        </p:nvSpPr>
        <p:spPr>
          <a:xfrm>
            <a:off x="440286" y="628194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Candara"/>
                <a:cs typeface="Candara"/>
              </a:rPr>
              <a:t>(Khan Mohammadi and Mirroshandel</a:t>
            </a:r>
            <a:r>
              <a:rPr lang="en-US" sz="1800" dirty="0">
                <a:latin typeface="Candara"/>
                <a:cs typeface="Candara"/>
              </a:rPr>
              <a:t>, 2020)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E973D-3A23-458F-ACFE-C5070FDF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8" y="2286000"/>
            <a:ext cx="11241744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65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Results</a:t>
            </a:r>
            <a:br>
              <a:rPr lang="en-US" sz="3000" spc="-5" dirty="0"/>
            </a:b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3CA36-A207-4BDD-8863-79BC7016D125}"/>
              </a:ext>
            </a:extLst>
          </p:cNvPr>
          <p:cNvSpPr txBox="1"/>
          <p:nvPr/>
        </p:nvSpPr>
        <p:spPr>
          <a:xfrm>
            <a:off x="440286" y="628194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Candara"/>
                <a:cs typeface="Candara"/>
              </a:rPr>
              <a:t>(Khan Mohammadi and Mirroshandel</a:t>
            </a:r>
            <a:r>
              <a:rPr lang="en-US" sz="1800" dirty="0">
                <a:latin typeface="Candara"/>
                <a:cs typeface="Candara"/>
              </a:rPr>
              <a:t>, 2020)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4DBA6-54CB-4251-8E1F-2302D9A23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6" b="4191"/>
          <a:stretch/>
        </p:blipFill>
        <p:spPr>
          <a:xfrm>
            <a:off x="1752600" y="2364316"/>
            <a:ext cx="3832836" cy="2765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AC9D71-BCA1-4F8B-AF40-F6D951A50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b="5109"/>
          <a:stretch/>
        </p:blipFill>
        <p:spPr>
          <a:xfrm>
            <a:off x="6477000" y="2372412"/>
            <a:ext cx="4324338" cy="27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72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6B1EF33-E659-4560-A456-BF691E4BCBEE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6D8E919-7423-4690-8DDC-CCF76B831D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4627" y="3200400"/>
            <a:ext cx="97377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dirty="0"/>
              <a:t>Get in touch !</a:t>
            </a:r>
            <a:endParaRPr sz="3600" spc="-5" dirty="0"/>
          </a:p>
        </p:txBody>
      </p:sp>
    </p:spTree>
    <p:extLst>
      <p:ext uri="{BB962C8B-B14F-4D97-AF65-F5344CB8AC3E}">
        <p14:creationId xmlns:p14="http://schemas.microsoft.com/office/powerpoint/2010/main" val="312839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4817514" cy="5787482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 algn="ctr">
              <a:spcBef>
                <a:spcPts val="2890"/>
              </a:spcBef>
            </a:pPr>
            <a:br>
              <a:rPr lang="en-US" sz="2800" b="0" i="0" dirty="0">
                <a:effectLst/>
                <a:latin typeface="Poppins"/>
              </a:rPr>
            </a:br>
            <a:br>
              <a:rPr lang="en-US" sz="2800" b="0" i="0" dirty="0">
                <a:effectLst/>
                <a:latin typeface="Poppins"/>
              </a:rPr>
            </a:br>
            <a:br>
              <a:rPr lang="en-US" sz="2800" b="0" i="0" dirty="0">
                <a:effectLst/>
                <a:latin typeface="Poppins"/>
              </a:rPr>
            </a:br>
            <a:br>
              <a:rPr lang="en-US" sz="2800" b="0" i="0" dirty="0">
                <a:effectLst/>
                <a:latin typeface="Poppins"/>
              </a:rPr>
            </a:br>
            <a:r>
              <a:rPr lang="en-US" sz="2800" b="0" i="0" dirty="0">
                <a:effectLst/>
                <a:latin typeface="Poppins"/>
              </a:rPr>
              <a:t>Scientific Association of the Computer Engineering Department</a:t>
            </a:r>
            <a:br>
              <a:rPr lang="en-US" sz="2800" b="0" i="0" dirty="0">
                <a:effectLst/>
                <a:latin typeface="Poppins"/>
              </a:rPr>
            </a:br>
            <a:br>
              <a:rPr lang="en-US" sz="2800" b="0" i="0" dirty="0">
                <a:effectLst/>
                <a:latin typeface="Poppins"/>
              </a:rPr>
            </a:br>
            <a:br>
              <a:rPr lang="en-US" sz="2800" b="0" i="0" dirty="0">
                <a:effectLst/>
                <a:latin typeface="Poppins"/>
              </a:rPr>
            </a:br>
            <a:br>
              <a:rPr lang="en-US" sz="2800" b="0" i="0" dirty="0">
                <a:effectLst/>
                <a:latin typeface="Poppins"/>
              </a:rPr>
            </a:br>
            <a:br>
              <a:rPr lang="en-US" sz="2800" b="0" i="0" dirty="0">
                <a:effectLst/>
                <a:latin typeface="Poppins"/>
              </a:rPr>
            </a:br>
            <a:endParaRPr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2A584-C6AA-4619-AC96-D40989066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254" y="614406"/>
            <a:ext cx="6444028" cy="57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80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5350914" cy="575670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 algn="ctr">
              <a:spcBef>
                <a:spcPts val="2890"/>
              </a:spcBef>
            </a:pPr>
            <a:br>
              <a:rPr lang="en-US" sz="2000" b="0" i="0" dirty="0">
                <a:effectLst/>
                <a:latin typeface="Poppins"/>
              </a:rPr>
            </a:br>
            <a:br>
              <a:rPr lang="en-US" sz="3600" b="0" i="0" dirty="0">
                <a:effectLst/>
                <a:latin typeface="Poppins"/>
              </a:rPr>
            </a:br>
            <a:br>
              <a:rPr lang="en-US" sz="3600" b="0" i="0" dirty="0">
                <a:effectLst/>
                <a:latin typeface="Poppins"/>
              </a:rPr>
            </a:br>
            <a:br>
              <a:rPr lang="en-US" sz="3600" b="0" i="0" dirty="0">
                <a:effectLst/>
                <a:latin typeface="Poppins"/>
              </a:rPr>
            </a:br>
            <a:r>
              <a:rPr lang="en-US" sz="2800" b="0" i="0" dirty="0">
                <a:effectLst/>
                <a:latin typeface="Poppins"/>
              </a:rPr>
              <a:t>Brain and Cognition </a:t>
            </a:r>
            <a:br>
              <a:rPr lang="en-US" sz="2800" b="0" i="0" dirty="0">
                <a:effectLst/>
                <a:latin typeface="Poppins"/>
              </a:rPr>
            </a:br>
            <a:r>
              <a:rPr lang="en-US" sz="2800" b="0" i="0" dirty="0">
                <a:effectLst/>
                <a:latin typeface="Poppins"/>
              </a:rPr>
              <a:t>Scientific Association</a:t>
            </a:r>
            <a:br>
              <a:rPr lang="en-US" sz="3600" b="0" i="0" dirty="0">
                <a:effectLst/>
                <a:latin typeface="Poppins"/>
              </a:rPr>
            </a:br>
            <a:br>
              <a:rPr lang="en-US" sz="3600" b="0" i="0" dirty="0">
                <a:effectLst/>
                <a:latin typeface="Poppins"/>
              </a:rPr>
            </a:br>
            <a:br>
              <a:rPr lang="en-US" sz="2000" b="0" i="0" dirty="0">
                <a:effectLst/>
                <a:latin typeface="Poppins"/>
              </a:rPr>
            </a:br>
            <a:br>
              <a:rPr lang="en-US" sz="2000" b="0" i="0" dirty="0">
                <a:effectLst/>
                <a:latin typeface="Poppins"/>
              </a:rPr>
            </a:br>
            <a:br>
              <a:rPr lang="en-US" sz="3600" b="0" i="0" dirty="0">
                <a:effectLst/>
                <a:latin typeface="Poppins"/>
              </a:rPr>
            </a:br>
            <a:endParaRPr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FE62E-5FBB-4594-B8CE-E0CB28E7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14406"/>
            <a:ext cx="5793188" cy="57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23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26D1E8E-F4E2-4601-BDA6-C6355D8A76FD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91532-2380-474F-903A-181E92719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Contact</a:t>
            </a:r>
            <a:br>
              <a:rPr lang="en-US" sz="3000" spc="-5" dirty="0"/>
            </a:br>
            <a:endParaRPr sz="300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B0ACE50-FBF5-45FC-926B-02B66A87146D}"/>
              </a:ext>
            </a:extLst>
          </p:cNvPr>
          <p:cNvSpPr txBox="1">
            <a:spLocks/>
          </p:cNvSpPr>
          <p:nvPr/>
        </p:nvSpPr>
        <p:spPr>
          <a:xfrm>
            <a:off x="5638800" y="3232834"/>
            <a:ext cx="26670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000" kern="0" dirty="0"/>
              <a:t>@ledengary</a:t>
            </a:r>
            <a:endParaRPr lang="en-US" sz="2000" kern="0" spc="-5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B10EBA0-C23E-4E9B-B1ED-99FEA10326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9200" y="3164534"/>
            <a:ext cx="457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D3F2A9-F9EE-46D3-A432-3722D37175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49" y="4037658"/>
            <a:ext cx="519944" cy="519944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1CBA2E75-9071-4791-B709-1E1B4A11C1DA}"/>
              </a:ext>
            </a:extLst>
          </p:cNvPr>
          <p:cNvSpPr txBox="1">
            <a:spLocks/>
          </p:cNvSpPr>
          <p:nvPr/>
        </p:nvSpPr>
        <p:spPr>
          <a:xfrm>
            <a:off x="5181600" y="4114800"/>
            <a:ext cx="26670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000" kern="0" dirty="0"/>
              <a:t>ledengary.github.io</a:t>
            </a:r>
            <a:endParaRPr lang="en-US" sz="2000" kern="0" spc="-5" dirty="0"/>
          </a:p>
        </p:txBody>
      </p:sp>
    </p:spTree>
    <p:extLst>
      <p:ext uri="{BB962C8B-B14F-4D97-AF65-F5344CB8AC3E}">
        <p14:creationId xmlns:p14="http://schemas.microsoft.com/office/powerpoint/2010/main" val="414137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620E561F-67C2-485A-94D2-0C43FDA2D0D8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08DD8-C5B7-4345-86EC-0A01A6C91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2000"/>
            <a:ext cx="5943600" cy="594360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105CDE4E-F48D-46C2-8AF2-89114A985037}"/>
              </a:ext>
            </a:extLst>
          </p:cNvPr>
          <p:cNvSpPr txBox="1">
            <a:spLocks/>
          </p:cNvSpPr>
          <p:nvPr/>
        </p:nvSpPr>
        <p:spPr>
          <a:xfrm>
            <a:off x="7010400" y="1905000"/>
            <a:ext cx="1524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kern="0" dirty="0">
                <a:solidFill>
                  <a:srgbClr val="00B5D4"/>
                </a:solidFill>
              </a:rPr>
              <a:t>Thank</a:t>
            </a:r>
            <a:endParaRPr lang="en-US" sz="3200" kern="0" spc="-5" dirty="0">
              <a:solidFill>
                <a:srgbClr val="00B5D4"/>
              </a:solidFill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985E533-B380-4D81-802B-7771AA47C02C}"/>
              </a:ext>
            </a:extLst>
          </p:cNvPr>
          <p:cNvSpPr txBox="1">
            <a:spLocks/>
          </p:cNvSpPr>
          <p:nvPr/>
        </p:nvSpPr>
        <p:spPr>
          <a:xfrm>
            <a:off x="6705600" y="2673736"/>
            <a:ext cx="1524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kern="0" dirty="0">
                <a:solidFill>
                  <a:srgbClr val="00B5D4"/>
                </a:solidFill>
              </a:rPr>
              <a:t>you</a:t>
            </a:r>
            <a:endParaRPr lang="en-US" sz="3200" kern="0" spc="-5" dirty="0">
              <a:solidFill>
                <a:srgbClr val="00B5D4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158BF12-9867-4159-A0EA-C744B69F6393}"/>
              </a:ext>
            </a:extLst>
          </p:cNvPr>
          <p:cNvSpPr txBox="1">
            <a:spLocks/>
          </p:cNvSpPr>
          <p:nvPr/>
        </p:nvSpPr>
        <p:spPr>
          <a:xfrm>
            <a:off x="6172200" y="3392363"/>
            <a:ext cx="1524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kern="0" dirty="0">
                <a:solidFill>
                  <a:srgbClr val="00B5D4"/>
                </a:solidFill>
              </a:rPr>
              <a:t>for</a:t>
            </a:r>
            <a:endParaRPr lang="en-US" sz="3200" kern="0" spc="-5" dirty="0">
              <a:solidFill>
                <a:srgbClr val="00B5D4"/>
              </a:solidFill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7714BBFE-3BF0-4D87-B6C9-AC59EC8B21C7}"/>
              </a:ext>
            </a:extLst>
          </p:cNvPr>
          <p:cNvSpPr txBox="1">
            <a:spLocks/>
          </p:cNvSpPr>
          <p:nvPr/>
        </p:nvSpPr>
        <p:spPr>
          <a:xfrm>
            <a:off x="6705600" y="4110990"/>
            <a:ext cx="1524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kern="0" dirty="0">
                <a:solidFill>
                  <a:srgbClr val="00B5D4"/>
                </a:solidFill>
              </a:rPr>
              <a:t>your</a:t>
            </a:r>
            <a:endParaRPr lang="en-US" sz="3200" kern="0" spc="-5" dirty="0">
              <a:solidFill>
                <a:srgbClr val="00B5D4"/>
              </a:solidFill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FE514854-76FF-42F5-A543-21B661BC08CD}"/>
              </a:ext>
            </a:extLst>
          </p:cNvPr>
          <p:cNvSpPr txBox="1">
            <a:spLocks/>
          </p:cNvSpPr>
          <p:nvPr/>
        </p:nvSpPr>
        <p:spPr>
          <a:xfrm>
            <a:off x="7010400" y="4903028"/>
            <a:ext cx="220587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kern="0" dirty="0">
                <a:solidFill>
                  <a:srgbClr val="00B5D4"/>
                </a:solidFill>
              </a:rPr>
              <a:t>attention !</a:t>
            </a:r>
            <a:endParaRPr lang="en-US" sz="3200" kern="0" spc="-5" dirty="0">
              <a:solidFill>
                <a:srgbClr val="00B5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00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071CF58-12AB-4437-B206-50A83E4BF096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3637360-4433-4D72-9E36-F6D86E9DD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293944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lang="en-US" sz="3000" spc="-5" dirty="0"/>
              <a:t>Different uses of Language</a:t>
            </a:r>
            <a:br>
              <a:rPr lang="en-US" sz="3000" spc="-5" dirty="0"/>
            </a:br>
            <a:endParaRPr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F0421B-6A9F-4B41-B70C-0F2AA30A6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362200"/>
            <a:ext cx="6190476" cy="3495238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E11177D8-DF26-4223-8248-4C2DA3E9F282}"/>
              </a:ext>
            </a:extLst>
          </p:cNvPr>
          <p:cNvSpPr txBox="1"/>
          <p:nvPr/>
        </p:nvSpPr>
        <p:spPr>
          <a:xfrm>
            <a:off x="533400" y="2362200"/>
            <a:ext cx="3992245" cy="336823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10"/>
              </a:spcBef>
              <a:buClr>
                <a:srgbClr val="189C91"/>
              </a:buClr>
              <a:buSzPct val="58333"/>
              <a:tabLst>
                <a:tab pos="469265" algn="l"/>
                <a:tab pos="469900" algn="l"/>
              </a:tabLst>
            </a:pPr>
            <a:r>
              <a:rPr lang="en-US" sz="2400" dirty="0">
                <a:latin typeface="Candara"/>
                <a:cs typeface="Candara"/>
              </a:rPr>
              <a:t>In our daily-life, we use language to...</a:t>
            </a:r>
          </a:p>
          <a:p>
            <a:pPr marL="469900" indent="-317500">
              <a:lnSpc>
                <a:spcPct val="100000"/>
              </a:lnSpc>
              <a:spcBef>
                <a:spcPts val="1010"/>
              </a:spcBef>
              <a:buClr>
                <a:srgbClr val="189C91"/>
              </a:buClr>
              <a:buSzPct val="58333"/>
              <a:buFont typeface="Calibri"/>
              <a:buChar char="●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Candara"/>
                <a:cs typeface="Candara"/>
              </a:rPr>
              <a:t>write something. </a:t>
            </a:r>
          </a:p>
          <a:p>
            <a:pPr marL="469900" indent="-317500">
              <a:lnSpc>
                <a:spcPct val="100000"/>
              </a:lnSpc>
              <a:spcBef>
                <a:spcPts val="1010"/>
              </a:spcBef>
              <a:buClr>
                <a:srgbClr val="189C91"/>
              </a:buClr>
              <a:buSzPct val="58333"/>
              <a:buFont typeface="Calibri"/>
              <a:buChar char="●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Candara"/>
                <a:cs typeface="Candara"/>
              </a:rPr>
              <a:t>Chat.</a:t>
            </a:r>
            <a:endParaRPr lang="en-US" sz="2400" dirty="0">
              <a:latin typeface="Candara"/>
              <a:cs typeface="Candara"/>
            </a:endParaRPr>
          </a:p>
          <a:p>
            <a:pPr marL="469900" indent="-317500">
              <a:spcBef>
                <a:spcPts val="1010"/>
              </a:spcBef>
              <a:buClr>
                <a:srgbClr val="189C91"/>
              </a:buClr>
              <a:buSzPct val="58333"/>
              <a:buFont typeface="Calibri"/>
              <a:buChar char="●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Candara"/>
                <a:cs typeface="Candara"/>
              </a:rPr>
              <a:t>ask questions and answer.</a:t>
            </a:r>
            <a:endParaRPr sz="2400" dirty="0">
              <a:latin typeface="Candara"/>
              <a:cs typeface="Candara"/>
            </a:endParaRPr>
          </a:p>
          <a:p>
            <a:pPr marL="469900" indent="-317500">
              <a:lnSpc>
                <a:spcPct val="100000"/>
              </a:lnSpc>
              <a:spcBef>
                <a:spcPts val="1030"/>
              </a:spcBef>
              <a:buClr>
                <a:srgbClr val="189C91"/>
              </a:buClr>
              <a:buSzPct val="58333"/>
              <a:buFont typeface="Calibri"/>
              <a:buChar char="●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Candara"/>
                <a:cs typeface="Candara"/>
              </a:rPr>
              <a:t>Describe something.</a:t>
            </a:r>
          </a:p>
          <a:p>
            <a:pPr marL="469900" indent="-317500">
              <a:lnSpc>
                <a:spcPct val="100000"/>
              </a:lnSpc>
              <a:spcBef>
                <a:spcPts val="1030"/>
              </a:spcBef>
              <a:buClr>
                <a:srgbClr val="189C91"/>
              </a:buClr>
              <a:buSzPct val="58333"/>
              <a:buFont typeface="Calibri"/>
              <a:buChar char="●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Candara"/>
                <a:cs typeface="Candar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5885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03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0"/>
              </a:spcBef>
            </a:pPr>
            <a:r>
              <a:rPr sz="3000" spc="-5" dirty="0"/>
              <a:t>Conversational</a:t>
            </a:r>
            <a:r>
              <a:rPr sz="3000" spc="-10" dirty="0"/>
              <a:t> </a:t>
            </a:r>
            <a:r>
              <a:rPr sz="3000" dirty="0"/>
              <a:t>Agents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36C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1254" y="2504948"/>
            <a:ext cx="3992245" cy="298196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ndara"/>
                <a:cs typeface="Candara"/>
              </a:rPr>
              <a:t>Conversational </a:t>
            </a:r>
            <a:r>
              <a:rPr sz="2400" dirty="0">
                <a:latin typeface="Candara"/>
                <a:cs typeface="Candara"/>
              </a:rPr>
              <a:t>agents</a:t>
            </a:r>
            <a:r>
              <a:rPr sz="2400" spc="-3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contain:</a:t>
            </a:r>
            <a:endParaRPr sz="2400" dirty="0">
              <a:latin typeface="Candara"/>
              <a:cs typeface="Candara"/>
            </a:endParaRPr>
          </a:p>
          <a:p>
            <a:pPr marL="469900" indent="-317500">
              <a:lnSpc>
                <a:spcPct val="100000"/>
              </a:lnSpc>
              <a:spcBef>
                <a:spcPts val="1010"/>
              </a:spcBef>
              <a:buClr>
                <a:srgbClr val="36CBDE"/>
              </a:buClr>
              <a:buSzPct val="58333"/>
              <a:buFont typeface="Calibri"/>
              <a:buChar char="●"/>
              <a:tabLst>
                <a:tab pos="469265" algn="l"/>
                <a:tab pos="469900" algn="l"/>
              </a:tabLst>
            </a:pPr>
            <a:r>
              <a:rPr sz="2400" dirty="0">
                <a:latin typeface="Candara"/>
                <a:cs typeface="Candara"/>
              </a:rPr>
              <a:t>Speech</a:t>
            </a:r>
            <a:r>
              <a:rPr sz="2400" spc="-5" dirty="0">
                <a:latin typeface="Candara"/>
                <a:cs typeface="Candara"/>
              </a:rPr>
              <a:t> recognition</a:t>
            </a:r>
            <a:endParaRPr sz="2400" dirty="0">
              <a:latin typeface="Candara"/>
              <a:cs typeface="Candara"/>
            </a:endParaRPr>
          </a:p>
          <a:p>
            <a:pPr marL="469900" indent="-317500">
              <a:lnSpc>
                <a:spcPct val="100000"/>
              </a:lnSpc>
              <a:spcBef>
                <a:spcPts val="1030"/>
              </a:spcBef>
              <a:buClr>
                <a:srgbClr val="36CBDE"/>
              </a:buClr>
              <a:buSzPct val="58333"/>
              <a:buFont typeface="Calibri"/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Candara"/>
                <a:cs typeface="Candara"/>
              </a:rPr>
              <a:t>Language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analysis</a:t>
            </a:r>
            <a:endParaRPr sz="2400" dirty="0">
              <a:latin typeface="Candara"/>
              <a:cs typeface="Candara"/>
            </a:endParaRPr>
          </a:p>
          <a:p>
            <a:pPr marL="469900" indent="-317500">
              <a:lnSpc>
                <a:spcPct val="100000"/>
              </a:lnSpc>
              <a:spcBef>
                <a:spcPts val="1010"/>
              </a:spcBef>
              <a:buClr>
                <a:srgbClr val="36CBDE"/>
              </a:buClr>
              <a:buSzPct val="58333"/>
              <a:buFont typeface="Calibri"/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Candara"/>
                <a:cs typeface="Candara"/>
              </a:rPr>
              <a:t>Dialogue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processing</a:t>
            </a:r>
            <a:endParaRPr sz="2400" dirty="0">
              <a:latin typeface="Candara"/>
              <a:cs typeface="Candara"/>
            </a:endParaRPr>
          </a:p>
          <a:p>
            <a:pPr marL="469900" indent="-317500">
              <a:lnSpc>
                <a:spcPct val="100000"/>
              </a:lnSpc>
              <a:spcBef>
                <a:spcPts val="1030"/>
              </a:spcBef>
              <a:buClr>
                <a:srgbClr val="36CBDE"/>
              </a:buClr>
              <a:buSzPct val="58333"/>
              <a:buFont typeface="Calibri"/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Candara"/>
                <a:cs typeface="Candara"/>
              </a:rPr>
              <a:t>Information</a:t>
            </a:r>
            <a:r>
              <a:rPr sz="240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retrieval</a:t>
            </a:r>
            <a:endParaRPr sz="2400" dirty="0">
              <a:latin typeface="Candara"/>
              <a:cs typeface="Candara"/>
            </a:endParaRPr>
          </a:p>
          <a:p>
            <a:pPr marL="469900" indent="-317500">
              <a:lnSpc>
                <a:spcPct val="100000"/>
              </a:lnSpc>
              <a:spcBef>
                <a:spcPts val="915"/>
              </a:spcBef>
              <a:buClr>
                <a:srgbClr val="36CBDE"/>
              </a:buClr>
              <a:buSzPct val="58333"/>
              <a:buFont typeface="Calibri"/>
              <a:buChar char="●"/>
              <a:tabLst>
                <a:tab pos="469265" algn="l"/>
                <a:tab pos="469900" algn="l"/>
              </a:tabLst>
            </a:pPr>
            <a:r>
              <a:rPr sz="2400" spc="-35" dirty="0">
                <a:latin typeface="Candara"/>
                <a:cs typeface="Candara"/>
              </a:rPr>
              <a:t>Text </a:t>
            </a:r>
            <a:r>
              <a:rPr sz="2400" dirty="0">
                <a:latin typeface="Candara"/>
                <a:cs typeface="Candara"/>
              </a:rPr>
              <a:t>to</a:t>
            </a:r>
            <a:r>
              <a:rPr sz="2400" spc="3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speech</a:t>
            </a:r>
            <a:endParaRPr sz="2400" dirty="0">
              <a:latin typeface="Candara"/>
              <a:cs typeface="Candar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44567" y="1947672"/>
            <a:ext cx="3401567" cy="2029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14124" y="4234064"/>
            <a:ext cx="3699935" cy="2203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96528" y="2822448"/>
            <a:ext cx="2450592" cy="2980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29202" y="6076677"/>
            <a:ext cx="11493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6</a:t>
            </a:fld>
            <a:endParaRPr sz="9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286" y="614406"/>
            <a:ext cx="11309350" cy="1189355"/>
          </a:xfrm>
          <a:custGeom>
            <a:avLst/>
            <a:gdLst/>
            <a:ahLst/>
            <a:cxnLst/>
            <a:rect l="l" t="t" r="r" b="b"/>
            <a:pathLst>
              <a:path w="11309350" h="1189355">
                <a:moveTo>
                  <a:pt x="0" y="0"/>
                </a:moveTo>
                <a:lnTo>
                  <a:pt x="11309337" y="0"/>
                </a:lnTo>
                <a:lnTo>
                  <a:pt x="11309337" y="1189297"/>
                </a:lnTo>
                <a:lnTo>
                  <a:pt x="0" y="1189297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5450"/>
            <a:ext cx="12192000" cy="569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29202" y="6076677"/>
            <a:ext cx="11493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7</a:t>
            </a:fld>
            <a:endParaRPr sz="9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86" y="614406"/>
            <a:ext cx="11309350" cy="1189355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6766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2895"/>
              </a:spcBef>
            </a:pPr>
            <a:r>
              <a:rPr sz="2800" spc="-5" dirty="0"/>
              <a:t>Question</a:t>
            </a:r>
            <a:r>
              <a:rPr sz="2800" dirty="0"/>
              <a:t> </a:t>
            </a:r>
            <a:r>
              <a:rPr sz="2800" spc="-5" dirty="0"/>
              <a:t>Answering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241830" y="457200"/>
            <a:ext cx="3703320" cy="91440"/>
          </a:xfrm>
          <a:custGeom>
            <a:avLst/>
            <a:gdLst/>
            <a:ahLst/>
            <a:cxnLst/>
            <a:rect l="l" t="t" r="r" b="b"/>
            <a:pathLst>
              <a:path w="3703320" h="91440">
                <a:moveTo>
                  <a:pt x="0" y="0"/>
                </a:moveTo>
                <a:lnTo>
                  <a:pt x="3703319" y="0"/>
                </a:lnTo>
                <a:lnTo>
                  <a:pt x="3703319" y="91439"/>
                </a:lnTo>
                <a:lnTo>
                  <a:pt x="0" y="91439"/>
                </a:lnTo>
                <a:lnTo>
                  <a:pt x="0" y="0"/>
                </a:lnTo>
                <a:close/>
              </a:path>
            </a:pathLst>
          </a:custGeom>
          <a:solidFill>
            <a:srgbClr val="63EC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533" y="2180495"/>
            <a:ext cx="5405120" cy="4046220"/>
          </a:xfrm>
          <a:custGeom>
            <a:avLst/>
            <a:gdLst/>
            <a:ahLst/>
            <a:cxnLst/>
            <a:rect l="l" t="t" r="r" b="b"/>
            <a:pathLst>
              <a:path w="5405120" h="4046220">
                <a:moveTo>
                  <a:pt x="0" y="0"/>
                </a:moveTo>
                <a:lnTo>
                  <a:pt x="5404639" y="0"/>
                </a:lnTo>
                <a:lnTo>
                  <a:pt x="5404639" y="4045683"/>
                </a:lnTo>
                <a:lnTo>
                  <a:pt x="0" y="404568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7225" y="2845784"/>
            <a:ext cx="4962525" cy="2679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40605" y="2066036"/>
            <a:ext cx="5245100" cy="407670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318770" indent="-306070">
              <a:lnSpc>
                <a:spcPct val="100000"/>
              </a:lnSpc>
              <a:spcBef>
                <a:spcPts val="1320"/>
              </a:spcBef>
              <a:buClr>
                <a:srgbClr val="63ECFE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What </a:t>
            </a:r>
            <a:r>
              <a:rPr sz="2400" dirty="0">
                <a:latin typeface="Candara"/>
                <a:cs typeface="Candara"/>
              </a:rPr>
              <a:t>does </a:t>
            </a:r>
            <a:r>
              <a:rPr sz="2400" spc="-5" dirty="0">
                <a:latin typeface="Candara"/>
                <a:cs typeface="Candara"/>
              </a:rPr>
              <a:t>“divergent”</a:t>
            </a:r>
            <a:r>
              <a:rPr sz="2400" spc="5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mean?</a:t>
            </a:r>
            <a:endParaRPr sz="2400">
              <a:latin typeface="Candara"/>
              <a:cs typeface="Candara"/>
            </a:endParaRPr>
          </a:p>
          <a:p>
            <a:pPr marL="318770" indent="-306070">
              <a:lnSpc>
                <a:spcPct val="100000"/>
              </a:lnSpc>
              <a:spcBef>
                <a:spcPts val="1225"/>
              </a:spcBef>
              <a:buClr>
                <a:srgbClr val="63ECFE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What year was Abraham Lincoln</a:t>
            </a:r>
            <a:r>
              <a:rPr sz="2400" spc="-2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born?</a:t>
            </a:r>
            <a:endParaRPr sz="2400">
              <a:latin typeface="Candara"/>
              <a:cs typeface="Candara"/>
            </a:endParaRPr>
          </a:p>
          <a:p>
            <a:pPr marL="318135" marR="237490" indent="-306070">
              <a:lnSpc>
                <a:spcPts val="2810"/>
              </a:lnSpc>
              <a:spcBef>
                <a:spcPts val="1355"/>
              </a:spcBef>
              <a:buClr>
                <a:srgbClr val="63ECFE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How many states were </a:t>
            </a:r>
            <a:r>
              <a:rPr sz="2400" dirty="0">
                <a:latin typeface="Candara"/>
                <a:cs typeface="Candara"/>
              </a:rPr>
              <a:t>in the United  </a:t>
            </a:r>
            <a:r>
              <a:rPr sz="2400" spc="-5" dirty="0">
                <a:latin typeface="Candara"/>
                <a:cs typeface="Candara"/>
              </a:rPr>
              <a:t>States that</a:t>
            </a:r>
            <a:r>
              <a:rPr sz="240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year?</a:t>
            </a:r>
            <a:endParaRPr sz="2400">
              <a:latin typeface="Candara"/>
              <a:cs typeface="Candara"/>
            </a:endParaRPr>
          </a:p>
          <a:p>
            <a:pPr marL="318135" marR="144145" indent="-306070">
              <a:lnSpc>
                <a:spcPct val="100800"/>
              </a:lnSpc>
              <a:spcBef>
                <a:spcPts val="1115"/>
              </a:spcBef>
              <a:buClr>
                <a:srgbClr val="63ECFE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How much Chinese silk was exported  </a:t>
            </a:r>
            <a:r>
              <a:rPr sz="2400" dirty="0">
                <a:latin typeface="Candara"/>
                <a:cs typeface="Candara"/>
              </a:rPr>
              <a:t>to </a:t>
            </a:r>
            <a:r>
              <a:rPr sz="2400" spc="-5" dirty="0">
                <a:latin typeface="Candara"/>
                <a:cs typeface="Candara"/>
              </a:rPr>
              <a:t>England </a:t>
            </a:r>
            <a:r>
              <a:rPr sz="2400" dirty="0">
                <a:latin typeface="Candara"/>
                <a:cs typeface="Candara"/>
              </a:rPr>
              <a:t>in </a:t>
            </a:r>
            <a:r>
              <a:rPr sz="2400" spc="-5" dirty="0">
                <a:latin typeface="Candara"/>
                <a:cs typeface="Candara"/>
              </a:rPr>
              <a:t>the </a:t>
            </a:r>
            <a:r>
              <a:rPr sz="2400" dirty="0">
                <a:latin typeface="Candara"/>
                <a:cs typeface="Candara"/>
              </a:rPr>
              <a:t>end </a:t>
            </a:r>
            <a:r>
              <a:rPr sz="2400" spc="-5" dirty="0">
                <a:latin typeface="Candara"/>
                <a:cs typeface="Candara"/>
              </a:rPr>
              <a:t>of the </a:t>
            </a:r>
            <a:r>
              <a:rPr sz="2400" dirty="0">
                <a:latin typeface="Candara"/>
                <a:cs typeface="Candara"/>
              </a:rPr>
              <a:t>18th  </a:t>
            </a:r>
            <a:r>
              <a:rPr sz="2400" spc="-5" dirty="0">
                <a:latin typeface="Candara"/>
                <a:cs typeface="Candara"/>
              </a:rPr>
              <a:t>century?</a:t>
            </a:r>
            <a:endParaRPr sz="2400">
              <a:latin typeface="Candara"/>
              <a:cs typeface="Candara"/>
            </a:endParaRPr>
          </a:p>
          <a:p>
            <a:pPr marL="318135" marR="511175" indent="-306070">
              <a:lnSpc>
                <a:spcPct val="100800"/>
              </a:lnSpc>
              <a:spcBef>
                <a:spcPts val="1080"/>
              </a:spcBef>
              <a:buClr>
                <a:srgbClr val="63ECFE"/>
              </a:buClr>
              <a:buSzPct val="91666"/>
              <a:buFont typeface="Arial"/>
              <a:buChar char="¡"/>
              <a:tabLst>
                <a:tab pos="318135" algn="l"/>
                <a:tab pos="318770" algn="l"/>
              </a:tabLst>
            </a:pPr>
            <a:r>
              <a:rPr sz="2400" spc="-5" dirty="0">
                <a:latin typeface="Candara"/>
                <a:cs typeface="Candara"/>
              </a:rPr>
              <a:t>What </a:t>
            </a:r>
            <a:r>
              <a:rPr sz="2400" dirty="0">
                <a:latin typeface="Candara"/>
                <a:cs typeface="Candara"/>
              </a:rPr>
              <a:t>do </a:t>
            </a:r>
            <a:r>
              <a:rPr sz="2400" spc="-5" dirty="0">
                <a:latin typeface="Candara"/>
                <a:cs typeface="Candara"/>
              </a:rPr>
              <a:t>scientists think about the  </a:t>
            </a:r>
            <a:r>
              <a:rPr sz="2400" dirty="0">
                <a:latin typeface="Candara"/>
                <a:cs typeface="Candara"/>
              </a:rPr>
              <a:t>ethics </a:t>
            </a:r>
            <a:r>
              <a:rPr sz="2400" spc="-5" dirty="0">
                <a:latin typeface="Candara"/>
                <a:cs typeface="Candara"/>
              </a:rPr>
              <a:t>of human</a:t>
            </a:r>
            <a:r>
              <a:rPr sz="2400" spc="-10" dirty="0">
                <a:latin typeface="Candara"/>
                <a:cs typeface="Candara"/>
              </a:rPr>
              <a:t> </a:t>
            </a:r>
            <a:r>
              <a:rPr sz="2400" spc="-5" dirty="0">
                <a:latin typeface="Candara"/>
                <a:cs typeface="Candara"/>
              </a:rPr>
              <a:t>cloning?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29202" y="6076677"/>
            <a:ext cx="11493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930"/>
              </a:lnSpc>
            </a:pPr>
            <a:fld id="{81D60167-4931-47E6-BA6A-407CBD079E47}" type="slidenum">
              <a:rPr sz="900" dirty="0">
                <a:solidFill>
                  <a:srgbClr val="B2B2B2"/>
                </a:solidFill>
                <a:latin typeface="Candara"/>
                <a:cs typeface="Candara"/>
              </a:rPr>
              <a:t>8</a:t>
            </a:fld>
            <a:endParaRPr sz="9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676" y="377444"/>
            <a:ext cx="10474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Textual </a:t>
            </a:r>
            <a:r>
              <a:rPr dirty="0"/>
              <a:t>Question </a:t>
            </a:r>
            <a:r>
              <a:rPr spc="-5" dirty="0"/>
              <a:t>Answering </a:t>
            </a:r>
            <a:r>
              <a:rPr spc="-10" dirty="0"/>
              <a:t>(Reading</a:t>
            </a:r>
            <a:r>
              <a:rPr spc="10" dirty="0"/>
              <a:t> </a:t>
            </a:r>
            <a:r>
              <a:rPr dirty="0"/>
              <a:t>Comprehension)</a:t>
            </a:r>
          </a:p>
        </p:txBody>
      </p:sp>
      <p:sp>
        <p:nvSpPr>
          <p:cNvPr id="3" name="object 3"/>
          <p:cNvSpPr/>
          <p:nvPr/>
        </p:nvSpPr>
        <p:spPr>
          <a:xfrm>
            <a:off x="557783" y="984503"/>
            <a:ext cx="6193536" cy="468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790" y="6124955"/>
            <a:ext cx="65773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ndara"/>
                <a:cs typeface="Candara"/>
              </a:rPr>
              <a:t>(Rajpurkar et </a:t>
            </a:r>
            <a:r>
              <a:rPr sz="1400" dirty="0">
                <a:latin typeface="Candara"/>
                <a:cs typeface="Candara"/>
              </a:rPr>
              <a:t>al, 2016): </a:t>
            </a:r>
            <a:r>
              <a:rPr sz="1400" spc="-5" dirty="0">
                <a:latin typeface="Candara"/>
                <a:cs typeface="Candara"/>
              </a:rPr>
              <a:t>SQuAD: </a:t>
            </a:r>
            <a:r>
              <a:rPr sz="1400" dirty="0">
                <a:latin typeface="Candara"/>
                <a:cs typeface="Candara"/>
              </a:rPr>
              <a:t>100,000+ </a:t>
            </a:r>
            <a:r>
              <a:rPr sz="1400" spc="-5" dirty="0">
                <a:latin typeface="Candara"/>
                <a:cs typeface="Candara"/>
              </a:rPr>
              <a:t>Questions </a:t>
            </a:r>
            <a:r>
              <a:rPr sz="1400" dirty="0">
                <a:latin typeface="Candara"/>
                <a:cs typeface="Candara"/>
              </a:rPr>
              <a:t>for </a:t>
            </a:r>
            <a:r>
              <a:rPr sz="1400" spc="-5" dirty="0">
                <a:latin typeface="Candara"/>
                <a:cs typeface="Candara"/>
              </a:rPr>
              <a:t>Machine Comprehension </a:t>
            </a:r>
            <a:r>
              <a:rPr sz="1400" dirty="0">
                <a:latin typeface="Candara"/>
                <a:cs typeface="Candara"/>
              </a:rPr>
              <a:t>of</a:t>
            </a:r>
            <a:r>
              <a:rPr sz="1400" spc="40" dirty="0">
                <a:latin typeface="Candara"/>
                <a:cs typeface="Candara"/>
              </a:rPr>
              <a:t> </a:t>
            </a:r>
            <a:r>
              <a:rPr sz="1400" spc="-30" dirty="0">
                <a:latin typeface="Candara"/>
                <a:cs typeface="Candara"/>
              </a:rPr>
              <a:t>Text</a:t>
            </a:r>
            <a:endParaRPr sz="1400" dirty="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02214" y="6045200"/>
            <a:ext cx="127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B2B2B2"/>
                </a:solidFill>
                <a:latin typeface="Candara"/>
                <a:cs typeface="Candara"/>
              </a:rPr>
              <a:t>10</a:t>
            </a:r>
            <a:endParaRPr sz="90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64973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5F5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837</Words>
  <Application>Microsoft Office PowerPoint</Application>
  <PresentationFormat>Widescreen</PresentationFormat>
  <Paragraphs>182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Candara</vt:lpstr>
      <vt:lpstr>Courier New</vt:lpstr>
      <vt:lpstr>Poppins</vt:lpstr>
      <vt:lpstr>Times New Roman</vt:lpstr>
      <vt:lpstr>Verdana</vt:lpstr>
      <vt:lpstr>Office Theme</vt:lpstr>
      <vt:lpstr>Office Theme</vt:lpstr>
      <vt:lpstr>Office Theme</vt:lpstr>
      <vt:lpstr>Natural Language Processing</vt:lpstr>
      <vt:lpstr>Welcome!</vt:lpstr>
      <vt:lpstr>PowerPoint Presentation</vt:lpstr>
      <vt:lpstr>Communication With Machines</vt:lpstr>
      <vt:lpstr>Different uses of Language </vt:lpstr>
      <vt:lpstr>Conversational Agents</vt:lpstr>
      <vt:lpstr>PowerPoint Presentation</vt:lpstr>
      <vt:lpstr>Question Answering</vt:lpstr>
      <vt:lpstr>Textual Question Answering (Reading Comprehension)</vt:lpstr>
      <vt:lpstr>Textual Question Answering</vt:lpstr>
      <vt:lpstr>Conversational Question Answering</vt:lpstr>
      <vt:lpstr>Long-form Question Answering</vt:lpstr>
      <vt:lpstr>Open-domain Question Answering</vt:lpstr>
      <vt:lpstr>Knowledge Base Question Answering</vt:lpstr>
      <vt:lpstr>Table-based Question Answering</vt:lpstr>
      <vt:lpstr>Visual Question Answering</vt:lpstr>
      <vt:lpstr>Question Answering Datasets</vt:lpstr>
      <vt:lpstr>CNN Article</vt:lpstr>
      <vt:lpstr>SQuAD Benchmark </vt:lpstr>
      <vt:lpstr>Machine Translation</vt:lpstr>
      <vt:lpstr>Classification</vt:lpstr>
      <vt:lpstr>Movie Ratings</vt:lpstr>
      <vt:lpstr>Female or Male Author?</vt:lpstr>
      <vt:lpstr>Is This Spam?</vt:lpstr>
      <vt:lpstr> Natural Language Processing</vt:lpstr>
      <vt:lpstr>Ambiguity</vt:lpstr>
      <vt:lpstr>PowerPoint Presentation</vt:lpstr>
      <vt:lpstr>Fields with Connections to NLP</vt:lpstr>
      <vt:lpstr>Today’s Applications</vt:lpstr>
      <vt:lpstr>Factors Changing NLP Landscape</vt:lpstr>
      <vt:lpstr>However, none of these were possible without…</vt:lpstr>
      <vt:lpstr>Deep Learning + NLP = Deep NLP </vt:lpstr>
      <vt:lpstr>Personal Research Experience</vt:lpstr>
      <vt:lpstr>Neural Style Transfer </vt:lpstr>
      <vt:lpstr>Neural Style Transfer </vt:lpstr>
      <vt:lpstr>Text Style Transfer </vt:lpstr>
      <vt:lpstr>Gender Style Transfer </vt:lpstr>
      <vt:lpstr>PGST: a Polyglot Gender Style Transfer method </vt:lpstr>
      <vt:lpstr>Gender Identification </vt:lpstr>
      <vt:lpstr>Character-based Token Classifier </vt:lpstr>
      <vt:lpstr>Character-based Token Classifier </vt:lpstr>
      <vt:lpstr>Approach </vt:lpstr>
      <vt:lpstr>Results </vt:lpstr>
      <vt:lpstr>Get in touch !</vt:lpstr>
      <vt:lpstr>    Scientific Association of the Computer Engineering Department     </vt:lpstr>
      <vt:lpstr>    Brain and Cognition  Scientific Association     </vt:lpstr>
      <vt:lpstr>Contact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ASUS</dc:creator>
  <cp:lastModifiedBy>Reza Khan Mohammadi</cp:lastModifiedBy>
  <cp:revision>6</cp:revision>
  <dcterms:created xsi:type="dcterms:W3CDTF">2020-12-06T05:37:33Z</dcterms:created>
  <dcterms:modified xsi:type="dcterms:W3CDTF">2020-12-18T18:55:26Z</dcterms:modified>
</cp:coreProperties>
</file>